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Inter SemiBold"/>
      <p:regular r:id="rId29"/>
      <p:bold r:id="rId30"/>
    </p:embeddedFont>
    <p:embeddedFont>
      <p:font typeface="Maven Pro SemiBold"/>
      <p:regular r:id="rId31"/>
      <p:bold r:id="rId32"/>
    </p:embeddedFont>
    <p:embeddedFont>
      <p:font typeface="Inter"/>
      <p:regular r:id="rId33"/>
      <p:bold r:id="rId34"/>
    </p:embeddedFont>
    <p:embeddedFont>
      <p:font typeface="Inter Medium"/>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7" roundtripDataSignature="AMtx7mgPSiseI9hHRDIwua/RfY6E2c0Pw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B6DEAF-8D91-4404-B802-40776E2CFC5F}">
  <a:tblStyle styleId="{9BB6DEAF-8D91-4404-B802-40776E2CFC5F}"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InterSemiBold-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avenProSemiBold-regular.fntdata"/><Relationship Id="rId30" Type="http://schemas.openxmlformats.org/officeDocument/2006/relationships/font" Target="fonts/InterSemiBold-bold.fntdata"/><Relationship Id="rId11" Type="http://schemas.openxmlformats.org/officeDocument/2006/relationships/slide" Target="slides/slide5.xml"/><Relationship Id="rId33" Type="http://schemas.openxmlformats.org/officeDocument/2006/relationships/font" Target="fonts/Inter-regular.fntdata"/><Relationship Id="rId10" Type="http://schemas.openxmlformats.org/officeDocument/2006/relationships/slide" Target="slides/slide4.xml"/><Relationship Id="rId32" Type="http://schemas.openxmlformats.org/officeDocument/2006/relationships/font" Target="fonts/MavenProSemiBold-bold.fntdata"/><Relationship Id="rId13" Type="http://schemas.openxmlformats.org/officeDocument/2006/relationships/slide" Target="slides/slide7.xml"/><Relationship Id="rId35" Type="http://schemas.openxmlformats.org/officeDocument/2006/relationships/font" Target="fonts/InterMedium-regular.fntdata"/><Relationship Id="rId12" Type="http://schemas.openxmlformats.org/officeDocument/2006/relationships/slide" Target="slides/slide6.xml"/><Relationship Id="rId34" Type="http://schemas.openxmlformats.org/officeDocument/2006/relationships/font" Target="fonts/Inter-bold.fntdata"/><Relationship Id="rId15" Type="http://schemas.openxmlformats.org/officeDocument/2006/relationships/slide" Target="slides/slide9.xml"/><Relationship Id="rId37" Type="http://customschemas.google.com/relationships/presentationmetadata" Target="metadata"/><Relationship Id="rId14" Type="http://schemas.openxmlformats.org/officeDocument/2006/relationships/slide" Target="slides/slide8.xml"/><Relationship Id="rId36" Type="http://schemas.openxmlformats.org/officeDocument/2006/relationships/font" Target="fonts/InterMedium-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3bea77423a_4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13bea77423a_4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3bea77423a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13bea77423a_4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3a48d0eafa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g13a48d0eafa_1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3a48d0eafa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13a48d0eafa_1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Stopper or section title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3bea77423a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g13bea77423a_2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Stopper or section title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Section list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3bea77423a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13bea77423a_2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3bea77423a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3bea77423a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Stopper or section title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Stopper or section title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3a48d0eafa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g13a48d0eafa_1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1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1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2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2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0" name="Shape 20"/>
        <p:cNvGrpSpPr/>
        <p:nvPr/>
      </p:nvGrpSpPr>
      <p:grpSpPr>
        <a:xfrm>
          <a:off x="0" y="0"/>
          <a:ext cx="0" cy="0"/>
          <a:chOff x="0" y="0"/>
          <a:chExt cx="0" cy="0"/>
        </a:xfrm>
      </p:grpSpPr>
      <p:sp>
        <p:nvSpPr>
          <p:cNvPr id="21" name="Google Shape;21;p2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2" name="Google Shape;22;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 name="Google Shape;25;p2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2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 name="Google Shape;27;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0" name="Google Shape;30;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2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3" name="Google Shape;33;p2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4" name="Google Shape;34;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2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2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2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2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24.png"/><Relationship Id="rId6"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14.png"/><Relationship Id="rId6"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14.png"/><Relationship Id="rId6"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8.jp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14.png"/><Relationship Id="rId6"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14.png"/><Relationship Id="rId6"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8.png"/><Relationship Id="rId8"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01F99"/>
        </a:solidFill>
      </p:bgPr>
    </p:bg>
    <p:spTree>
      <p:nvGrpSpPr>
        <p:cNvPr id="53" name="Shape 53"/>
        <p:cNvGrpSpPr/>
        <p:nvPr/>
      </p:nvGrpSpPr>
      <p:grpSpPr>
        <a:xfrm>
          <a:off x="0" y="0"/>
          <a:ext cx="0" cy="0"/>
          <a:chOff x="0" y="0"/>
          <a:chExt cx="0" cy="0"/>
        </a:xfrm>
      </p:grpSpPr>
      <p:sp>
        <p:nvSpPr>
          <p:cNvPr id="54" name="Google Shape;54;p1"/>
          <p:cNvSpPr txBox="1"/>
          <p:nvPr>
            <p:ph type="ctrTitle"/>
          </p:nvPr>
        </p:nvSpPr>
        <p:spPr>
          <a:xfrm>
            <a:off x="311700" y="1209950"/>
            <a:ext cx="4200600" cy="9264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990"/>
              <a:buNone/>
            </a:pPr>
            <a:r>
              <a:rPr lang="en" sz="3100">
                <a:solidFill>
                  <a:schemeClr val="lt1"/>
                </a:solidFill>
                <a:latin typeface="Maven Pro SemiBold"/>
                <a:ea typeface="Maven Pro SemiBold"/>
                <a:cs typeface="Maven Pro SemiBold"/>
                <a:sym typeface="Maven Pro SemiBold"/>
              </a:rPr>
              <a:t>Final Project Presentation</a:t>
            </a:r>
            <a:endParaRPr sz="3100">
              <a:solidFill>
                <a:schemeClr val="lt1"/>
              </a:solidFill>
              <a:latin typeface="Maven Pro SemiBold"/>
              <a:ea typeface="Maven Pro SemiBold"/>
              <a:cs typeface="Maven Pro SemiBold"/>
              <a:sym typeface="Maven Pro SemiBold"/>
            </a:endParaRPr>
          </a:p>
        </p:txBody>
      </p:sp>
      <p:sp>
        <p:nvSpPr>
          <p:cNvPr id="55" name="Google Shape;55;p1"/>
          <p:cNvSpPr txBox="1"/>
          <p:nvPr>
            <p:ph idx="1" type="subTitle"/>
          </p:nvPr>
        </p:nvSpPr>
        <p:spPr>
          <a:xfrm>
            <a:off x="311700" y="3547100"/>
            <a:ext cx="4619400" cy="582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800"/>
              <a:buNone/>
            </a:pPr>
            <a:r>
              <a:rPr lang="en" sz="1400">
                <a:solidFill>
                  <a:srgbClr val="F4F0FF"/>
                </a:solidFill>
                <a:latin typeface="Inter SemiBold"/>
                <a:ea typeface="Inter SemiBold"/>
                <a:cs typeface="Inter SemiBold"/>
                <a:sym typeface="Inter SemiBold"/>
              </a:rPr>
              <a:t>Machine Learning Class</a:t>
            </a:r>
            <a:endParaRPr sz="1400">
              <a:solidFill>
                <a:srgbClr val="F4F0FF"/>
              </a:solidFill>
              <a:latin typeface="Inter SemiBold"/>
              <a:ea typeface="Inter SemiBold"/>
              <a:cs typeface="Inter SemiBold"/>
              <a:sym typeface="Inter SemiBold"/>
            </a:endParaRPr>
          </a:p>
        </p:txBody>
      </p:sp>
      <p:cxnSp>
        <p:nvCxnSpPr>
          <p:cNvPr id="56" name="Google Shape;56;p1"/>
          <p:cNvCxnSpPr/>
          <p:nvPr/>
        </p:nvCxnSpPr>
        <p:spPr>
          <a:xfrm>
            <a:off x="384025" y="4219296"/>
            <a:ext cx="1289400" cy="0"/>
          </a:xfrm>
          <a:prstGeom prst="straightConnector1">
            <a:avLst/>
          </a:prstGeom>
          <a:noFill/>
          <a:ln cap="flat" cmpd="sng" w="9525">
            <a:solidFill>
              <a:srgbClr val="A338EB"/>
            </a:solidFill>
            <a:prstDash val="solid"/>
            <a:round/>
            <a:headEnd len="sm" w="sm" type="none"/>
            <a:tailEnd len="sm" w="sm" type="none"/>
          </a:ln>
        </p:spPr>
      </p:cxnSp>
      <p:sp>
        <p:nvSpPr>
          <p:cNvPr id="57" name="Google Shape;57;p1"/>
          <p:cNvSpPr txBox="1"/>
          <p:nvPr>
            <p:ph idx="1" type="subTitle"/>
          </p:nvPr>
        </p:nvSpPr>
        <p:spPr>
          <a:xfrm>
            <a:off x="311700" y="2403875"/>
            <a:ext cx="4619400" cy="98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sz="1800">
                <a:solidFill>
                  <a:schemeClr val="lt1"/>
                </a:solidFill>
                <a:latin typeface="Inter SemiBold"/>
                <a:ea typeface="Inter SemiBold"/>
                <a:cs typeface="Inter SemiBold"/>
                <a:sym typeface="Inter SemiBold"/>
              </a:rPr>
              <a:t>Nomor Kelompok:  9</a:t>
            </a:r>
            <a:endParaRPr sz="1800">
              <a:solidFill>
                <a:schemeClr val="lt1"/>
              </a:solidFill>
              <a:latin typeface="Inter SemiBold"/>
              <a:ea typeface="Inter SemiBold"/>
              <a:cs typeface="Inter SemiBold"/>
              <a:sym typeface="Inter SemiBold"/>
            </a:endParaRPr>
          </a:p>
          <a:p>
            <a:pPr indent="0" lvl="0" marL="0" rtl="0" algn="l">
              <a:lnSpc>
                <a:spcPct val="100000"/>
              </a:lnSpc>
              <a:spcBef>
                <a:spcPts val="0"/>
              </a:spcBef>
              <a:spcAft>
                <a:spcPts val="0"/>
              </a:spcAft>
              <a:buSzPts val="2800"/>
              <a:buNone/>
            </a:pPr>
            <a:r>
              <a:rPr lang="en" sz="1800">
                <a:solidFill>
                  <a:schemeClr val="lt1"/>
                </a:solidFill>
                <a:latin typeface="Inter SemiBold"/>
                <a:ea typeface="Inter SemiBold"/>
                <a:cs typeface="Inter SemiBold"/>
                <a:sym typeface="Inter SemiBold"/>
              </a:rPr>
              <a:t>Nama Mentor: </a:t>
            </a:r>
            <a:r>
              <a:rPr lang="en" sz="1800">
                <a:solidFill>
                  <a:schemeClr val="lt1"/>
                </a:solidFill>
                <a:latin typeface="Inter SemiBold"/>
                <a:ea typeface="Inter SemiBold"/>
                <a:cs typeface="Inter SemiBold"/>
                <a:sym typeface="Inter SemiBold"/>
              </a:rPr>
              <a:t>Rauzan  Sumara</a:t>
            </a:r>
            <a:endParaRPr sz="1800">
              <a:solidFill>
                <a:schemeClr val="lt1"/>
              </a:solidFill>
              <a:latin typeface="Inter SemiBold"/>
              <a:ea typeface="Inter SemiBold"/>
              <a:cs typeface="Inter SemiBold"/>
              <a:sym typeface="Inter SemiBold"/>
            </a:endParaRPr>
          </a:p>
          <a:p>
            <a:pPr indent="0" lvl="0" marL="0" rtl="0" algn="l">
              <a:lnSpc>
                <a:spcPct val="100000"/>
              </a:lnSpc>
              <a:spcBef>
                <a:spcPts val="0"/>
              </a:spcBef>
              <a:spcAft>
                <a:spcPts val="0"/>
              </a:spcAft>
              <a:buSzPts val="2800"/>
              <a:buNone/>
            </a:pPr>
            <a:r>
              <a:rPr lang="en" sz="1800">
                <a:solidFill>
                  <a:schemeClr val="lt1"/>
                </a:solidFill>
                <a:latin typeface="Inter SemiBold"/>
                <a:ea typeface="Inter SemiBold"/>
                <a:cs typeface="Inter SemiBold"/>
                <a:sym typeface="Inter SemiBold"/>
              </a:rPr>
              <a:t>Nama:</a:t>
            </a:r>
            <a:endParaRPr sz="1800">
              <a:solidFill>
                <a:schemeClr val="lt1"/>
              </a:solidFill>
              <a:latin typeface="Inter SemiBold"/>
              <a:ea typeface="Inter SemiBold"/>
              <a:cs typeface="Inter SemiBold"/>
              <a:sym typeface="Inter SemiBold"/>
            </a:endParaRPr>
          </a:p>
          <a:p>
            <a:pPr indent="-342900" lvl="0" marL="457200" rtl="0" algn="l">
              <a:lnSpc>
                <a:spcPct val="100000"/>
              </a:lnSpc>
              <a:spcBef>
                <a:spcPts val="0"/>
              </a:spcBef>
              <a:spcAft>
                <a:spcPts val="0"/>
              </a:spcAft>
              <a:buClr>
                <a:schemeClr val="lt1"/>
              </a:buClr>
              <a:buSzPts val="1800"/>
              <a:buFont typeface="Inter SemiBold"/>
              <a:buChar char="-"/>
            </a:pPr>
            <a:r>
              <a:rPr lang="en" sz="1800">
                <a:solidFill>
                  <a:schemeClr val="lt1"/>
                </a:solidFill>
                <a:latin typeface="Inter SemiBold"/>
                <a:ea typeface="Inter SemiBold"/>
                <a:cs typeface="Inter SemiBold"/>
                <a:sym typeface="Inter SemiBold"/>
              </a:rPr>
              <a:t>Siti Bunga Rohiyatun Nufus</a:t>
            </a:r>
            <a:endParaRPr sz="1800">
              <a:solidFill>
                <a:schemeClr val="lt1"/>
              </a:solidFill>
              <a:latin typeface="Inter SemiBold"/>
              <a:ea typeface="Inter SemiBold"/>
              <a:cs typeface="Inter SemiBold"/>
              <a:sym typeface="Inter SemiBold"/>
            </a:endParaRPr>
          </a:p>
          <a:p>
            <a:pPr indent="-342900" lvl="0" marL="457200" rtl="0" algn="l">
              <a:lnSpc>
                <a:spcPct val="100000"/>
              </a:lnSpc>
              <a:spcBef>
                <a:spcPts val="0"/>
              </a:spcBef>
              <a:spcAft>
                <a:spcPts val="0"/>
              </a:spcAft>
              <a:buClr>
                <a:schemeClr val="lt1"/>
              </a:buClr>
              <a:buSzPts val="1800"/>
              <a:buFont typeface="Inter SemiBold"/>
              <a:buChar char="-"/>
            </a:pPr>
            <a:r>
              <a:rPr lang="en" sz="1800">
                <a:solidFill>
                  <a:schemeClr val="lt1"/>
                </a:solidFill>
                <a:latin typeface="Inter SemiBold"/>
                <a:ea typeface="Inter SemiBold"/>
                <a:cs typeface="Inter SemiBold"/>
                <a:sym typeface="Inter SemiBold"/>
              </a:rPr>
              <a:t>Zheryl Zabrina Hibatullah</a:t>
            </a:r>
            <a:endParaRPr sz="1800">
              <a:solidFill>
                <a:schemeClr val="lt1"/>
              </a:solidFill>
              <a:latin typeface="Inter SemiBold"/>
              <a:ea typeface="Inter SemiBold"/>
              <a:cs typeface="Inter SemiBold"/>
              <a:sym typeface="Inter SemiBold"/>
            </a:endParaRPr>
          </a:p>
        </p:txBody>
      </p:sp>
      <p:sp>
        <p:nvSpPr>
          <p:cNvPr id="58" name="Google Shape;58;p1"/>
          <p:cNvSpPr txBox="1"/>
          <p:nvPr>
            <p:ph idx="1" type="subTitle"/>
          </p:nvPr>
        </p:nvSpPr>
        <p:spPr>
          <a:xfrm>
            <a:off x="311700" y="4281925"/>
            <a:ext cx="3227400" cy="582300"/>
          </a:xfrm>
          <a:prstGeom prst="rect">
            <a:avLst/>
          </a:prstGeom>
          <a:noFill/>
          <a:ln>
            <a:noFill/>
          </a:ln>
        </p:spPr>
        <p:txBody>
          <a:bodyPr anchorCtr="0" anchor="ctr" bIns="91425" lIns="91425" spcFirstLastPara="1" rIns="91425" wrap="square" tIns="91425">
            <a:normAutofit/>
          </a:bodyPr>
          <a:lstStyle/>
          <a:p>
            <a:pPr indent="0" lvl="0" marL="0" rtl="0" algn="l">
              <a:lnSpc>
                <a:spcPct val="115000"/>
              </a:lnSpc>
              <a:spcBef>
                <a:spcPts val="0"/>
              </a:spcBef>
              <a:spcAft>
                <a:spcPts val="0"/>
              </a:spcAft>
              <a:buSzPts val="2800"/>
              <a:buNone/>
            </a:pPr>
            <a:r>
              <a:rPr b="1" lang="en" sz="1100">
                <a:solidFill>
                  <a:srgbClr val="F4F0FF"/>
                </a:solidFill>
                <a:latin typeface="Inter"/>
                <a:ea typeface="Inter"/>
                <a:cs typeface="Inter"/>
                <a:sym typeface="Inter"/>
              </a:rPr>
              <a:t>Program Studi Independen Bersertifikat</a:t>
            </a:r>
            <a:endParaRPr b="1" sz="1100">
              <a:solidFill>
                <a:srgbClr val="F4F0FF"/>
              </a:solidFill>
              <a:latin typeface="Inter"/>
              <a:ea typeface="Inter"/>
              <a:cs typeface="Inter"/>
              <a:sym typeface="Inter"/>
            </a:endParaRPr>
          </a:p>
          <a:p>
            <a:pPr indent="0" lvl="0" marL="0" rtl="0" algn="l">
              <a:lnSpc>
                <a:spcPct val="115000"/>
              </a:lnSpc>
              <a:spcBef>
                <a:spcPts val="0"/>
              </a:spcBef>
              <a:spcAft>
                <a:spcPts val="0"/>
              </a:spcAft>
              <a:buSzPts val="2800"/>
              <a:buNone/>
            </a:pPr>
            <a:r>
              <a:rPr b="1" lang="en" sz="1100">
                <a:solidFill>
                  <a:srgbClr val="F4F0FF"/>
                </a:solidFill>
                <a:latin typeface="Inter"/>
                <a:ea typeface="Inter"/>
                <a:cs typeface="Inter"/>
                <a:sym typeface="Inter"/>
              </a:rPr>
              <a:t>Zenius Bersama Kampus Merdeka</a:t>
            </a:r>
            <a:endParaRPr b="1" sz="1100">
              <a:solidFill>
                <a:srgbClr val="F4F0FF"/>
              </a:solidFill>
              <a:latin typeface="Inter"/>
              <a:ea typeface="Inter"/>
              <a:cs typeface="Inter"/>
              <a:sym typeface="Inter"/>
            </a:endParaRPr>
          </a:p>
        </p:txBody>
      </p:sp>
      <p:pic>
        <p:nvPicPr>
          <p:cNvPr id="59" name="Google Shape;59;p1"/>
          <p:cNvPicPr preferRelativeResize="0"/>
          <p:nvPr/>
        </p:nvPicPr>
        <p:blipFill rotWithShape="1">
          <a:blip r:embed="rId3">
            <a:alphaModFix/>
          </a:blip>
          <a:srcRect b="0" l="-1385" r="20837" t="0"/>
          <a:stretch/>
        </p:blipFill>
        <p:spPr>
          <a:xfrm>
            <a:off x="4708725" y="0"/>
            <a:ext cx="4435275" cy="3231250"/>
          </a:xfrm>
          <a:prstGeom prst="rect">
            <a:avLst/>
          </a:prstGeom>
          <a:noFill/>
          <a:ln>
            <a:noFill/>
          </a:ln>
        </p:spPr>
      </p:pic>
      <p:pic>
        <p:nvPicPr>
          <p:cNvPr id="60" name="Google Shape;60;p1"/>
          <p:cNvPicPr preferRelativeResize="0"/>
          <p:nvPr/>
        </p:nvPicPr>
        <p:blipFill rotWithShape="1">
          <a:blip r:embed="rId4">
            <a:alphaModFix/>
          </a:blip>
          <a:srcRect b="0" l="-1001" r="15384" t="0"/>
          <a:stretch/>
        </p:blipFill>
        <p:spPr>
          <a:xfrm>
            <a:off x="5491100" y="1912250"/>
            <a:ext cx="3652900" cy="3231251"/>
          </a:xfrm>
          <a:prstGeom prst="rect">
            <a:avLst/>
          </a:prstGeom>
          <a:noFill/>
          <a:ln>
            <a:noFill/>
          </a:ln>
        </p:spPr>
      </p:pic>
      <p:grpSp>
        <p:nvGrpSpPr>
          <p:cNvPr id="61" name="Google Shape;61;p1"/>
          <p:cNvGrpSpPr/>
          <p:nvPr/>
        </p:nvGrpSpPr>
        <p:grpSpPr>
          <a:xfrm>
            <a:off x="384040" y="392237"/>
            <a:ext cx="2423786" cy="634878"/>
            <a:chOff x="384019" y="392240"/>
            <a:chExt cx="2701500" cy="707700"/>
          </a:xfrm>
        </p:grpSpPr>
        <p:sp>
          <p:nvSpPr>
            <p:cNvPr id="62" name="Google Shape;62;p1"/>
            <p:cNvSpPr/>
            <p:nvPr/>
          </p:nvSpPr>
          <p:spPr>
            <a:xfrm>
              <a:off x="384019" y="392240"/>
              <a:ext cx="2701500" cy="7077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3" name="Google Shape;63;p1"/>
            <p:cNvPicPr preferRelativeResize="0"/>
            <p:nvPr/>
          </p:nvPicPr>
          <p:blipFill rotWithShape="1">
            <a:blip r:embed="rId5">
              <a:alphaModFix/>
            </a:blip>
            <a:srcRect b="0" l="0" r="0" t="0"/>
            <a:stretch/>
          </p:blipFill>
          <p:spPr>
            <a:xfrm>
              <a:off x="2061996" y="546526"/>
              <a:ext cx="792749" cy="422701"/>
            </a:xfrm>
            <a:prstGeom prst="rect">
              <a:avLst/>
            </a:prstGeom>
            <a:noFill/>
            <a:ln>
              <a:noFill/>
            </a:ln>
          </p:spPr>
        </p:pic>
        <p:cxnSp>
          <p:nvCxnSpPr>
            <p:cNvPr id="64" name="Google Shape;64;p1"/>
            <p:cNvCxnSpPr/>
            <p:nvPr/>
          </p:nvCxnSpPr>
          <p:spPr>
            <a:xfrm>
              <a:off x="1787419" y="648184"/>
              <a:ext cx="0" cy="219345"/>
            </a:xfrm>
            <a:prstGeom prst="straightConnector1">
              <a:avLst/>
            </a:prstGeom>
            <a:noFill/>
            <a:ln cap="flat" cmpd="sng" w="9525">
              <a:solidFill>
                <a:schemeClr val="dk2"/>
              </a:solidFill>
              <a:prstDash val="solid"/>
              <a:round/>
              <a:headEnd len="sm" w="sm" type="none"/>
              <a:tailEnd len="sm" w="sm" type="none"/>
            </a:ln>
          </p:spPr>
        </p:cxnSp>
        <p:cxnSp>
          <p:nvCxnSpPr>
            <p:cNvPr id="65" name="Google Shape;65;p1"/>
            <p:cNvCxnSpPr/>
            <p:nvPr/>
          </p:nvCxnSpPr>
          <p:spPr>
            <a:xfrm>
              <a:off x="1787385" y="648184"/>
              <a:ext cx="0" cy="219345"/>
            </a:xfrm>
            <a:prstGeom prst="straightConnector1">
              <a:avLst/>
            </a:prstGeom>
            <a:noFill/>
            <a:ln cap="flat" cmpd="sng" w="9525">
              <a:solidFill>
                <a:schemeClr val="dk2"/>
              </a:solidFill>
              <a:prstDash val="solid"/>
              <a:round/>
              <a:headEnd len="sm" w="sm" type="none"/>
              <a:tailEnd len="sm" w="sm" type="none"/>
            </a:ln>
          </p:spPr>
        </p:cxnSp>
        <p:pic>
          <p:nvPicPr>
            <p:cNvPr id="66" name="Google Shape;66;p1"/>
            <p:cNvPicPr preferRelativeResize="0"/>
            <p:nvPr/>
          </p:nvPicPr>
          <p:blipFill rotWithShape="1">
            <a:blip r:embed="rId6">
              <a:alphaModFix/>
            </a:blip>
            <a:srcRect b="0" l="9894" r="8731" t="0"/>
            <a:stretch/>
          </p:blipFill>
          <p:spPr>
            <a:xfrm>
              <a:off x="555910" y="513014"/>
              <a:ext cx="1033078" cy="489727"/>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13bea77423a_4_38"/>
          <p:cNvSpPr txBox="1"/>
          <p:nvPr>
            <p:ph idx="1" type="body"/>
          </p:nvPr>
        </p:nvSpPr>
        <p:spPr>
          <a:xfrm>
            <a:off x="265050" y="1361800"/>
            <a:ext cx="2983500" cy="21108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Font typeface="Inter"/>
              <a:buChar char="●"/>
            </a:pPr>
            <a:r>
              <a:rPr lang="en" sz="1300">
                <a:solidFill>
                  <a:schemeClr val="dk1"/>
                </a:solidFill>
                <a:latin typeface="Inter"/>
                <a:ea typeface="Inter"/>
                <a:cs typeface="Inter"/>
                <a:sym typeface="Inter"/>
              </a:rPr>
              <a:t>Pelanggan yang tidak mempunyai data plan lebih banyak melakukan churn dibanding yang mempunyai data plan</a:t>
            </a:r>
            <a:endParaRPr sz="1200">
              <a:solidFill>
                <a:schemeClr val="dk1"/>
              </a:solidFill>
              <a:latin typeface="Inter"/>
              <a:ea typeface="Inter"/>
              <a:cs typeface="Inter"/>
              <a:sym typeface="Inter"/>
            </a:endParaRPr>
          </a:p>
          <a:p>
            <a:pPr indent="-311150" lvl="0" marL="457200" rtl="0" algn="l">
              <a:spcBef>
                <a:spcPts val="0"/>
              </a:spcBef>
              <a:spcAft>
                <a:spcPts val="0"/>
              </a:spcAft>
              <a:buClr>
                <a:schemeClr val="dk1"/>
              </a:buClr>
              <a:buSzPts val="1300"/>
              <a:buFont typeface="Inter"/>
              <a:buChar char="●"/>
            </a:pPr>
            <a:r>
              <a:rPr lang="en" sz="1300">
                <a:solidFill>
                  <a:schemeClr val="dk1"/>
                </a:solidFill>
                <a:latin typeface="Inter"/>
                <a:ea typeface="Inter"/>
                <a:cs typeface="Inter"/>
                <a:sym typeface="Inter"/>
              </a:rPr>
              <a:t>Pelanggan yang tidak menggunakan data sama sekali memiliki tingkat churn 7% lebih besar.</a:t>
            </a:r>
            <a:endParaRPr sz="1300">
              <a:solidFill>
                <a:schemeClr val="dk1"/>
              </a:solidFill>
              <a:latin typeface="Inter"/>
              <a:ea typeface="Inter"/>
              <a:cs typeface="Inter"/>
              <a:sym typeface="Inter"/>
            </a:endParaRPr>
          </a:p>
          <a:p>
            <a:pPr indent="-311150" lvl="0" marL="457200" rtl="0" algn="l">
              <a:spcBef>
                <a:spcPts val="0"/>
              </a:spcBef>
              <a:spcAft>
                <a:spcPts val="0"/>
              </a:spcAft>
              <a:buClr>
                <a:schemeClr val="dk1"/>
              </a:buClr>
              <a:buSzPts val="1300"/>
              <a:buFont typeface="Inter"/>
              <a:buChar char="●"/>
            </a:pPr>
            <a:r>
              <a:rPr lang="en" sz="1300">
                <a:solidFill>
                  <a:schemeClr val="dk1"/>
                </a:solidFill>
                <a:latin typeface="Inter"/>
                <a:ea typeface="Inter"/>
                <a:cs typeface="Inter"/>
                <a:sym typeface="Inter"/>
              </a:rPr>
              <a:t>Pelanggan yang tidak melakukan contract renewal lebih banyak melakukan churn dibanding yang tidak melakukan contract renewal.</a:t>
            </a:r>
            <a:endParaRPr sz="1300">
              <a:solidFill>
                <a:schemeClr val="dk1"/>
              </a:solidFill>
              <a:latin typeface="Inter"/>
              <a:ea typeface="Inter"/>
              <a:cs typeface="Inter"/>
              <a:sym typeface="Inter"/>
            </a:endParaRPr>
          </a:p>
        </p:txBody>
      </p:sp>
      <p:sp>
        <p:nvSpPr>
          <p:cNvPr id="195" name="Google Shape;195;g13bea77423a_4_38"/>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196" name="Google Shape;196;g13bea77423a_4_38"/>
          <p:cNvGrpSpPr/>
          <p:nvPr/>
        </p:nvGrpSpPr>
        <p:grpSpPr>
          <a:xfrm>
            <a:off x="7503019" y="95797"/>
            <a:ext cx="1516771" cy="323122"/>
            <a:chOff x="400885" y="325214"/>
            <a:chExt cx="2298835" cy="489727"/>
          </a:xfrm>
        </p:grpSpPr>
        <p:pic>
          <p:nvPicPr>
            <p:cNvPr id="197" name="Google Shape;197;g13bea77423a_4_38"/>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198" name="Google Shape;198;g13bea77423a_4_38"/>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199" name="Google Shape;199;g13bea77423a_4_38"/>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200" name="Google Shape;200;g13bea77423a_4_38"/>
            <p:cNvPicPr preferRelativeResize="0"/>
            <p:nvPr/>
          </p:nvPicPr>
          <p:blipFill rotWithShape="1">
            <a:blip r:embed="rId4">
              <a:alphaModFix/>
            </a:blip>
            <a:srcRect b="0" l="9895" r="8731" t="0"/>
            <a:stretch/>
          </p:blipFill>
          <p:spPr>
            <a:xfrm>
              <a:off x="400885" y="325214"/>
              <a:ext cx="1033078" cy="489727"/>
            </a:xfrm>
            <a:prstGeom prst="rect">
              <a:avLst/>
            </a:prstGeom>
            <a:noFill/>
            <a:ln>
              <a:noFill/>
            </a:ln>
          </p:spPr>
        </p:pic>
      </p:grpSp>
      <p:sp>
        <p:nvSpPr>
          <p:cNvPr id="201" name="Google Shape;201;g13bea77423a_4_38"/>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Exploratory Data Analysis</a:t>
            </a:r>
            <a:endParaRPr sz="2820">
              <a:solidFill>
                <a:srgbClr val="A338EB"/>
              </a:solidFill>
              <a:latin typeface="Maven Pro SemiBold"/>
              <a:ea typeface="Maven Pro SemiBold"/>
              <a:cs typeface="Maven Pro SemiBold"/>
              <a:sym typeface="Maven Pro SemiBold"/>
            </a:endParaRPr>
          </a:p>
        </p:txBody>
      </p:sp>
      <p:sp>
        <p:nvSpPr>
          <p:cNvPr id="202" name="Google Shape;202;g13bea77423a_4_38"/>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EDA and Visualization</a:t>
            </a:r>
            <a:endParaRPr b="1" i="0" sz="1000" u="none" cap="none" strike="noStrike">
              <a:solidFill>
                <a:srgbClr val="601F99"/>
              </a:solidFill>
              <a:latin typeface="Inter"/>
              <a:ea typeface="Inter"/>
              <a:cs typeface="Inter"/>
              <a:sym typeface="Inter"/>
            </a:endParaRPr>
          </a:p>
        </p:txBody>
      </p:sp>
      <p:pic>
        <p:nvPicPr>
          <p:cNvPr id="203" name="Google Shape;203;g13bea77423a_4_38"/>
          <p:cNvPicPr preferRelativeResize="0"/>
          <p:nvPr/>
        </p:nvPicPr>
        <p:blipFill>
          <a:blip r:embed="rId5">
            <a:alphaModFix/>
          </a:blip>
          <a:stretch>
            <a:fillRect/>
          </a:stretch>
        </p:blipFill>
        <p:spPr>
          <a:xfrm>
            <a:off x="3934410" y="2849212"/>
            <a:ext cx="5009191" cy="2014200"/>
          </a:xfrm>
          <a:prstGeom prst="rect">
            <a:avLst/>
          </a:prstGeom>
          <a:noFill/>
          <a:ln>
            <a:noFill/>
          </a:ln>
        </p:spPr>
      </p:pic>
      <p:pic>
        <p:nvPicPr>
          <p:cNvPr id="204" name="Google Shape;204;g13bea77423a_4_38"/>
          <p:cNvPicPr preferRelativeResize="0"/>
          <p:nvPr/>
        </p:nvPicPr>
        <p:blipFill>
          <a:blip r:embed="rId6">
            <a:alphaModFix/>
          </a:blip>
          <a:stretch>
            <a:fillRect/>
          </a:stretch>
        </p:blipFill>
        <p:spPr>
          <a:xfrm>
            <a:off x="4676563" y="524788"/>
            <a:ext cx="4380675" cy="2226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13bea77423a_4_23"/>
          <p:cNvSpPr txBox="1"/>
          <p:nvPr>
            <p:ph idx="1" type="body"/>
          </p:nvPr>
        </p:nvSpPr>
        <p:spPr>
          <a:xfrm>
            <a:off x="368850" y="1556750"/>
            <a:ext cx="3719700" cy="17106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dk1"/>
              </a:buClr>
              <a:buSzPts val="1500"/>
              <a:buFont typeface="Inter"/>
              <a:buChar char="●"/>
            </a:pPr>
            <a:r>
              <a:rPr lang="en" sz="1500">
                <a:solidFill>
                  <a:schemeClr val="dk1"/>
                </a:solidFill>
                <a:latin typeface="Inter"/>
                <a:ea typeface="Inter"/>
                <a:cs typeface="Inter"/>
                <a:sym typeface="Inter"/>
              </a:rPr>
              <a:t>Rata-rata, orang yang tidak membeli paket data dan DayMinsnya sangat tinggi sehingga sangat mungkin pelanggan untuk melakukan churn.</a:t>
            </a:r>
            <a:endParaRPr sz="1500">
              <a:solidFill>
                <a:schemeClr val="dk1"/>
              </a:solidFill>
              <a:latin typeface="Inter"/>
              <a:ea typeface="Inter"/>
              <a:cs typeface="Inter"/>
              <a:sym typeface="Inter"/>
            </a:endParaRPr>
          </a:p>
        </p:txBody>
      </p:sp>
      <p:sp>
        <p:nvSpPr>
          <p:cNvPr id="210" name="Google Shape;210;g13bea77423a_4_23"/>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211" name="Google Shape;211;g13bea77423a_4_23"/>
          <p:cNvGrpSpPr/>
          <p:nvPr/>
        </p:nvGrpSpPr>
        <p:grpSpPr>
          <a:xfrm>
            <a:off x="7503019" y="95797"/>
            <a:ext cx="1516771" cy="323122"/>
            <a:chOff x="400885" y="325214"/>
            <a:chExt cx="2298835" cy="489727"/>
          </a:xfrm>
        </p:grpSpPr>
        <p:pic>
          <p:nvPicPr>
            <p:cNvPr id="212" name="Google Shape;212;g13bea77423a_4_23"/>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213" name="Google Shape;213;g13bea77423a_4_23"/>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214" name="Google Shape;214;g13bea77423a_4_23"/>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215" name="Google Shape;215;g13bea77423a_4_23"/>
            <p:cNvPicPr preferRelativeResize="0"/>
            <p:nvPr/>
          </p:nvPicPr>
          <p:blipFill rotWithShape="1">
            <a:blip r:embed="rId4">
              <a:alphaModFix/>
            </a:blip>
            <a:srcRect b="0" l="9895" r="8731" t="0"/>
            <a:stretch/>
          </p:blipFill>
          <p:spPr>
            <a:xfrm>
              <a:off x="400885" y="325214"/>
              <a:ext cx="1033078" cy="489727"/>
            </a:xfrm>
            <a:prstGeom prst="rect">
              <a:avLst/>
            </a:prstGeom>
            <a:noFill/>
            <a:ln>
              <a:noFill/>
            </a:ln>
          </p:spPr>
        </p:pic>
      </p:grpSp>
      <p:sp>
        <p:nvSpPr>
          <p:cNvPr id="216" name="Google Shape;216;g13bea77423a_4_23"/>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Exploratory Data Analysis</a:t>
            </a:r>
            <a:endParaRPr sz="2820">
              <a:solidFill>
                <a:srgbClr val="A338EB"/>
              </a:solidFill>
              <a:latin typeface="Maven Pro SemiBold"/>
              <a:ea typeface="Maven Pro SemiBold"/>
              <a:cs typeface="Maven Pro SemiBold"/>
              <a:sym typeface="Maven Pro SemiBold"/>
            </a:endParaRPr>
          </a:p>
        </p:txBody>
      </p:sp>
      <p:sp>
        <p:nvSpPr>
          <p:cNvPr id="217" name="Google Shape;217;g13bea77423a_4_23"/>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EDA and Visualization</a:t>
            </a:r>
            <a:endParaRPr b="1" i="0" sz="1000" u="none" cap="none" strike="noStrike">
              <a:solidFill>
                <a:srgbClr val="601F99"/>
              </a:solidFill>
              <a:latin typeface="Inter"/>
              <a:ea typeface="Inter"/>
              <a:cs typeface="Inter"/>
              <a:sym typeface="Inter"/>
            </a:endParaRPr>
          </a:p>
        </p:txBody>
      </p:sp>
      <p:pic>
        <p:nvPicPr>
          <p:cNvPr id="218" name="Google Shape;218;g13bea77423a_4_23"/>
          <p:cNvPicPr preferRelativeResize="0"/>
          <p:nvPr/>
        </p:nvPicPr>
        <p:blipFill>
          <a:blip r:embed="rId5">
            <a:alphaModFix/>
          </a:blip>
          <a:stretch>
            <a:fillRect/>
          </a:stretch>
        </p:blipFill>
        <p:spPr>
          <a:xfrm>
            <a:off x="4240950" y="1645325"/>
            <a:ext cx="3705225" cy="2495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g13a48d0eafa_1_37"/>
          <p:cNvSpPr txBox="1"/>
          <p:nvPr>
            <p:ph idx="1" type="body"/>
          </p:nvPr>
        </p:nvSpPr>
        <p:spPr>
          <a:xfrm>
            <a:off x="368850" y="1556750"/>
            <a:ext cx="3991200" cy="292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500">
                <a:solidFill>
                  <a:srgbClr val="282828"/>
                </a:solidFill>
                <a:latin typeface="Inter"/>
                <a:ea typeface="Inter"/>
                <a:cs typeface="Inter"/>
                <a:sym typeface="Inter"/>
              </a:rPr>
              <a:t>Korelasi paling kuat antara variabel :</a:t>
            </a:r>
            <a:endParaRPr sz="1500">
              <a:solidFill>
                <a:srgbClr val="282828"/>
              </a:solidFill>
              <a:latin typeface="Inter"/>
              <a:ea typeface="Inter"/>
              <a:cs typeface="Inter"/>
              <a:sym typeface="Inter"/>
            </a:endParaRPr>
          </a:p>
          <a:p>
            <a:pPr indent="-323850" lvl="0" marL="457200" rtl="0" algn="l">
              <a:lnSpc>
                <a:spcPct val="115000"/>
              </a:lnSpc>
              <a:spcBef>
                <a:spcPts val="1000"/>
              </a:spcBef>
              <a:spcAft>
                <a:spcPts val="0"/>
              </a:spcAft>
              <a:buClr>
                <a:srgbClr val="282828"/>
              </a:buClr>
              <a:buSzPts val="1500"/>
              <a:buFont typeface="Inter"/>
              <a:buChar char="-"/>
            </a:pPr>
            <a:r>
              <a:rPr lang="en" sz="1500">
                <a:solidFill>
                  <a:srgbClr val="282828"/>
                </a:solidFill>
                <a:latin typeface="Inter"/>
                <a:ea typeface="Inter"/>
                <a:cs typeface="Inter"/>
                <a:sym typeface="Inter"/>
              </a:rPr>
              <a:t>Data Usage dengan Data Plan</a:t>
            </a:r>
            <a:endParaRPr sz="1500">
              <a:solidFill>
                <a:srgbClr val="282828"/>
              </a:solidFill>
              <a:latin typeface="Inter"/>
              <a:ea typeface="Inter"/>
              <a:cs typeface="Inter"/>
              <a:sym typeface="Inter"/>
            </a:endParaRPr>
          </a:p>
          <a:p>
            <a:pPr indent="-323850" lvl="0" marL="457200" rtl="0" algn="l">
              <a:lnSpc>
                <a:spcPct val="115000"/>
              </a:lnSpc>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Data plan dengan Monthly Charge</a:t>
            </a:r>
            <a:endParaRPr sz="1500">
              <a:solidFill>
                <a:srgbClr val="282828"/>
              </a:solidFill>
              <a:latin typeface="Inter"/>
              <a:ea typeface="Inter"/>
              <a:cs typeface="Inter"/>
              <a:sym typeface="Inter"/>
            </a:endParaRPr>
          </a:p>
          <a:p>
            <a:pPr indent="-323850" lvl="0" marL="457200" rtl="0" algn="l">
              <a:lnSpc>
                <a:spcPct val="115000"/>
              </a:lnSpc>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Data usage dengan Monthly Charge</a:t>
            </a:r>
            <a:endParaRPr sz="1500">
              <a:solidFill>
                <a:srgbClr val="282828"/>
              </a:solidFill>
              <a:latin typeface="Inter"/>
              <a:ea typeface="Inter"/>
              <a:cs typeface="Inter"/>
              <a:sym typeface="Inter"/>
            </a:endParaRPr>
          </a:p>
          <a:p>
            <a:pPr indent="0" lvl="0" marL="0" rtl="0" algn="l">
              <a:lnSpc>
                <a:spcPct val="115000"/>
              </a:lnSpc>
              <a:spcBef>
                <a:spcPts val="1000"/>
              </a:spcBef>
              <a:spcAft>
                <a:spcPts val="0"/>
              </a:spcAft>
              <a:buNone/>
            </a:pPr>
            <a:r>
              <a:rPr lang="en" sz="1500">
                <a:solidFill>
                  <a:srgbClr val="282828"/>
                </a:solidFill>
                <a:latin typeface="Inter"/>
                <a:ea typeface="Inter"/>
                <a:cs typeface="Inter"/>
                <a:sym typeface="Inter"/>
              </a:rPr>
              <a:t>Korelasi cukup kuat antara variabel</a:t>
            </a:r>
            <a:endParaRPr sz="1500">
              <a:solidFill>
                <a:srgbClr val="282828"/>
              </a:solidFill>
              <a:latin typeface="Inter"/>
              <a:ea typeface="Inter"/>
              <a:cs typeface="Inter"/>
              <a:sym typeface="Inter"/>
            </a:endParaRPr>
          </a:p>
          <a:p>
            <a:pPr indent="-323850" lvl="0" marL="457200" rtl="0" algn="l">
              <a:lnSpc>
                <a:spcPct val="115000"/>
              </a:lnSpc>
              <a:spcBef>
                <a:spcPts val="1000"/>
              </a:spcBef>
              <a:spcAft>
                <a:spcPts val="0"/>
              </a:spcAft>
              <a:buClr>
                <a:srgbClr val="282828"/>
              </a:buClr>
              <a:buSzPts val="1500"/>
              <a:buFont typeface="Inter"/>
              <a:buChar char="-"/>
            </a:pPr>
            <a:r>
              <a:rPr lang="en" sz="1500">
                <a:solidFill>
                  <a:srgbClr val="282828"/>
                </a:solidFill>
                <a:latin typeface="Inter"/>
                <a:ea typeface="Inter"/>
                <a:cs typeface="Inter"/>
                <a:sym typeface="Inter"/>
              </a:rPr>
              <a:t>DayMins dengan Monthly Charge</a:t>
            </a:r>
            <a:endParaRPr sz="1500">
              <a:solidFill>
                <a:srgbClr val="282828"/>
              </a:solidFill>
              <a:latin typeface="Inter"/>
              <a:ea typeface="Inter"/>
              <a:cs typeface="Inter"/>
              <a:sym typeface="Inter"/>
            </a:endParaRPr>
          </a:p>
        </p:txBody>
      </p:sp>
      <p:sp>
        <p:nvSpPr>
          <p:cNvPr id="224" name="Google Shape;224;g13a48d0eafa_1_37"/>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225" name="Google Shape;225;g13a48d0eafa_1_37"/>
          <p:cNvGrpSpPr/>
          <p:nvPr/>
        </p:nvGrpSpPr>
        <p:grpSpPr>
          <a:xfrm>
            <a:off x="7503019" y="95797"/>
            <a:ext cx="1516771" cy="323122"/>
            <a:chOff x="400885" y="325214"/>
            <a:chExt cx="2298835" cy="489727"/>
          </a:xfrm>
        </p:grpSpPr>
        <p:pic>
          <p:nvPicPr>
            <p:cNvPr id="226" name="Google Shape;226;g13a48d0eafa_1_37"/>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227" name="Google Shape;227;g13a48d0eafa_1_37"/>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228" name="Google Shape;228;g13a48d0eafa_1_37"/>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229" name="Google Shape;229;g13a48d0eafa_1_37"/>
            <p:cNvPicPr preferRelativeResize="0"/>
            <p:nvPr/>
          </p:nvPicPr>
          <p:blipFill rotWithShape="1">
            <a:blip r:embed="rId4">
              <a:alphaModFix/>
            </a:blip>
            <a:srcRect b="0" l="9895" r="8731" t="0"/>
            <a:stretch/>
          </p:blipFill>
          <p:spPr>
            <a:xfrm>
              <a:off x="400885" y="325214"/>
              <a:ext cx="1033078" cy="489727"/>
            </a:xfrm>
            <a:prstGeom prst="rect">
              <a:avLst/>
            </a:prstGeom>
            <a:noFill/>
            <a:ln>
              <a:noFill/>
            </a:ln>
          </p:spPr>
        </p:pic>
      </p:grpSp>
      <p:sp>
        <p:nvSpPr>
          <p:cNvPr id="230" name="Google Shape;230;g13a48d0eafa_1_37"/>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Exploratory Data Analysis</a:t>
            </a:r>
            <a:endParaRPr sz="2820">
              <a:solidFill>
                <a:srgbClr val="A338EB"/>
              </a:solidFill>
              <a:latin typeface="Maven Pro SemiBold"/>
              <a:ea typeface="Maven Pro SemiBold"/>
              <a:cs typeface="Maven Pro SemiBold"/>
              <a:sym typeface="Maven Pro SemiBold"/>
            </a:endParaRPr>
          </a:p>
        </p:txBody>
      </p:sp>
      <p:sp>
        <p:nvSpPr>
          <p:cNvPr id="231" name="Google Shape;231;g13a48d0eafa_1_37"/>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EDA and Visualization</a:t>
            </a:r>
            <a:endParaRPr b="1" i="0" sz="1000" u="none" cap="none" strike="noStrike">
              <a:solidFill>
                <a:srgbClr val="601F99"/>
              </a:solidFill>
              <a:latin typeface="Inter"/>
              <a:ea typeface="Inter"/>
              <a:cs typeface="Inter"/>
              <a:sym typeface="Inter"/>
            </a:endParaRPr>
          </a:p>
        </p:txBody>
      </p:sp>
      <p:pic>
        <p:nvPicPr>
          <p:cNvPr id="232" name="Google Shape;232;g13a48d0eafa_1_37"/>
          <p:cNvPicPr preferRelativeResize="0"/>
          <p:nvPr/>
        </p:nvPicPr>
        <p:blipFill>
          <a:blip r:embed="rId5">
            <a:alphaModFix/>
          </a:blip>
          <a:stretch>
            <a:fillRect/>
          </a:stretch>
        </p:blipFill>
        <p:spPr>
          <a:xfrm>
            <a:off x="4495650" y="1262975"/>
            <a:ext cx="3991125" cy="3511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13a48d0eafa_1_7"/>
          <p:cNvSpPr txBox="1"/>
          <p:nvPr>
            <p:ph idx="1" type="body"/>
          </p:nvPr>
        </p:nvSpPr>
        <p:spPr>
          <a:xfrm>
            <a:off x="368850" y="1556750"/>
            <a:ext cx="3719700" cy="171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rgbClr val="282828"/>
                </a:solidFill>
                <a:latin typeface="Inter"/>
                <a:ea typeface="Inter"/>
                <a:cs typeface="Inter"/>
                <a:sym typeface="Inter"/>
              </a:rPr>
              <a:t>Berdasarkan hasil pairplot antar variabel juga didapat :</a:t>
            </a:r>
            <a:endParaRPr sz="1500">
              <a:solidFill>
                <a:srgbClr val="282828"/>
              </a:solidFill>
              <a:latin typeface="Inter"/>
              <a:ea typeface="Inter"/>
              <a:cs typeface="Inter"/>
              <a:sym typeface="Inter"/>
            </a:endParaRPr>
          </a:p>
          <a:p>
            <a:pPr indent="-323850" lvl="0" marL="457200" rtl="0" algn="just">
              <a:lnSpc>
                <a:spcPct val="115000"/>
              </a:lnSpc>
              <a:spcBef>
                <a:spcPts val="1000"/>
              </a:spcBef>
              <a:spcAft>
                <a:spcPts val="0"/>
              </a:spcAft>
              <a:buClr>
                <a:srgbClr val="282828"/>
              </a:buClr>
              <a:buSzPts val="1500"/>
              <a:buFont typeface="Inter"/>
              <a:buChar char="●"/>
            </a:pPr>
            <a:r>
              <a:rPr lang="en" sz="1500">
                <a:solidFill>
                  <a:srgbClr val="282828"/>
                </a:solidFill>
                <a:latin typeface="Inter"/>
                <a:ea typeface="Inter"/>
                <a:cs typeface="Inter"/>
                <a:sym typeface="Inter"/>
              </a:rPr>
              <a:t>DataUsage memiliki hubungan linier dengan RoamMins untuk pelanggan yang tidak melakukan churn.</a:t>
            </a:r>
            <a:endParaRPr sz="1500">
              <a:solidFill>
                <a:srgbClr val="282828"/>
              </a:solidFill>
              <a:latin typeface="Inter"/>
              <a:ea typeface="Inter"/>
              <a:cs typeface="Inter"/>
              <a:sym typeface="Inter"/>
            </a:endParaRPr>
          </a:p>
          <a:p>
            <a:pPr indent="-323850" lvl="0" marL="457200" rtl="0" algn="l">
              <a:lnSpc>
                <a:spcPct val="115000"/>
              </a:lnSpc>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MonthlyCharge memiliki hubungan positif dengan DataUsage, DayMins, dan OverageFee</a:t>
            </a:r>
            <a:endParaRPr sz="1500">
              <a:solidFill>
                <a:srgbClr val="282828"/>
              </a:solidFill>
              <a:latin typeface="Inter"/>
              <a:ea typeface="Inter"/>
              <a:cs typeface="Inter"/>
              <a:sym typeface="Inter"/>
            </a:endParaRPr>
          </a:p>
        </p:txBody>
      </p:sp>
      <p:sp>
        <p:nvSpPr>
          <p:cNvPr id="238" name="Google Shape;238;g13a48d0eafa_1_7"/>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239" name="Google Shape;239;g13a48d0eafa_1_7"/>
          <p:cNvGrpSpPr/>
          <p:nvPr/>
        </p:nvGrpSpPr>
        <p:grpSpPr>
          <a:xfrm>
            <a:off x="7503019" y="95797"/>
            <a:ext cx="1516771" cy="323122"/>
            <a:chOff x="400885" y="325214"/>
            <a:chExt cx="2298835" cy="489727"/>
          </a:xfrm>
        </p:grpSpPr>
        <p:pic>
          <p:nvPicPr>
            <p:cNvPr id="240" name="Google Shape;240;g13a48d0eafa_1_7"/>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241" name="Google Shape;241;g13a48d0eafa_1_7"/>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242" name="Google Shape;242;g13a48d0eafa_1_7"/>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243" name="Google Shape;243;g13a48d0eafa_1_7"/>
            <p:cNvPicPr preferRelativeResize="0"/>
            <p:nvPr/>
          </p:nvPicPr>
          <p:blipFill rotWithShape="1">
            <a:blip r:embed="rId4">
              <a:alphaModFix/>
            </a:blip>
            <a:srcRect b="0" l="9895" r="8731" t="0"/>
            <a:stretch/>
          </p:blipFill>
          <p:spPr>
            <a:xfrm>
              <a:off x="400885" y="325214"/>
              <a:ext cx="1033078" cy="489727"/>
            </a:xfrm>
            <a:prstGeom prst="rect">
              <a:avLst/>
            </a:prstGeom>
            <a:noFill/>
            <a:ln>
              <a:noFill/>
            </a:ln>
          </p:spPr>
        </p:pic>
      </p:grpSp>
      <p:sp>
        <p:nvSpPr>
          <p:cNvPr id="244" name="Google Shape;244;g13a48d0eafa_1_7"/>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Exploratory Data Analysis</a:t>
            </a:r>
            <a:endParaRPr sz="2820">
              <a:solidFill>
                <a:srgbClr val="A338EB"/>
              </a:solidFill>
              <a:latin typeface="Maven Pro SemiBold"/>
              <a:ea typeface="Maven Pro SemiBold"/>
              <a:cs typeface="Maven Pro SemiBold"/>
              <a:sym typeface="Maven Pro SemiBold"/>
            </a:endParaRPr>
          </a:p>
        </p:txBody>
      </p:sp>
      <p:sp>
        <p:nvSpPr>
          <p:cNvPr id="245" name="Google Shape;245;g13a48d0eafa_1_7"/>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EDA and Visualization</a:t>
            </a:r>
            <a:endParaRPr b="1" i="0" sz="1000" u="none" cap="none" strike="noStrike">
              <a:solidFill>
                <a:srgbClr val="601F99"/>
              </a:solidFill>
              <a:latin typeface="Inter"/>
              <a:ea typeface="Inter"/>
              <a:cs typeface="Inter"/>
              <a:sym typeface="Inter"/>
            </a:endParaRPr>
          </a:p>
        </p:txBody>
      </p:sp>
      <p:pic>
        <p:nvPicPr>
          <p:cNvPr id="246" name="Google Shape;246;g13a48d0eafa_1_7"/>
          <p:cNvPicPr preferRelativeResize="0"/>
          <p:nvPr/>
        </p:nvPicPr>
        <p:blipFill>
          <a:blip r:embed="rId5">
            <a:alphaModFix/>
          </a:blip>
          <a:stretch>
            <a:fillRect/>
          </a:stretch>
        </p:blipFill>
        <p:spPr>
          <a:xfrm>
            <a:off x="5267775" y="1492925"/>
            <a:ext cx="3109880" cy="300287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01F99"/>
        </a:solidFill>
      </p:bgPr>
    </p:bg>
    <p:spTree>
      <p:nvGrpSpPr>
        <p:cNvPr id="250" name="Shape 250"/>
        <p:cNvGrpSpPr/>
        <p:nvPr/>
      </p:nvGrpSpPr>
      <p:grpSpPr>
        <a:xfrm>
          <a:off x="0" y="0"/>
          <a:ext cx="0" cy="0"/>
          <a:chOff x="0" y="0"/>
          <a:chExt cx="0" cy="0"/>
        </a:xfrm>
      </p:grpSpPr>
      <p:sp>
        <p:nvSpPr>
          <p:cNvPr id="251" name="Google Shape;251;p11"/>
          <p:cNvSpPr txBox="1"/>
          <p:nvPr>
            <p:ph type="title"/>
          </p:nvPr>
        </p:nvSpPr>
        <p:spPr>
          <a:xfrm>
            <a:off x="537425" y="1457350"/>
            <a:ext cx="5455500" cy="1783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sz="3600">
                <a:solidFill>
                  <a:schemeClr val="lt1"/>
                </a:solidFill>
                <a:latin typeface="Maven Pro SemiBold"/>
                <a:ea typeface="Maven Pro SemiBold"/>
                <a:cs typeface="Maven Pro SemiBold"/>
                <a:sym typeface="Maven Pro SemiBold"/>
              </a:rPr>
              <a:t>Modelling</a:t>
            </a:r>
            <a:endParaRPr sz="3600">
              <a:solidFill>
                <a:schemeClr val="lt1"/>
              </a:solidFill>
              <a:latin typeface="Maven Pro SemiBold"/>
              <a:ea typeface="Maven Pro SemiBold"/>
              <a:cs typeface="Maven Pro SemiBold"/>
              <a:sym typeface="Maven Pro SemiBold"/>
            </a:endParaRPr>
          </a:p>
        </p:txBody>
      </p:sp>
      <p:pic>
        <p:nvPicPr>
          <p:cNvPr id="252" name="Google Shape;252;p11"/>
          <p:cNvPicPr preferRelativeResize="0"/>
          <p:nvPr/>
        </p:nvPicPr>
        <p:blipFill rotWithShape="1">
          <a:blip r:embed="rId3">
            <a:alphaModFix amt="50000"/>
          </a:blip>
          <a:srcRect b="39246" l="0" r="43099" t="0"/>
          <a:stretch/>
        </p:blipFill>
        <p:spPr>
          <a:xfrm>
            <a:off x="5082000" y="1401150"/>
            <a:ext cx="4061998" cy="3742351"/>
          </a:xfrm>
          <a:prstGeom prst="rect">
            <a:avLst/>
          </a:prstGeom>
          <a:noFill/>
          <a:ln>
            <a:noFill/>
          </a:ln>
        </p:spPr>
      </p:pic>
      <p:sp>
        <p:nvSpPr>
          <p:cNvPr id="253" name="Google Shape;253;p11"/>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Inter"/>
                <a:ea typeface="Inter"/>
                <a:cs typeface="Inter"/>
                <a:sym typeface="Inter"/>
              </a:rPr>
              <a:t>© 2022 Program Studi Independen Bersertifikat Zenius Bersama Kampus Merdeka</a:t>
            </a:r>
            <a:endParaRPr b="0" i="0" sz="900" u="none" cap="none" strike="noStrike">
              <a:solidFill>
                <a:schemeClr val="lt1"/>
              </a:solidFill>
              <a:latin typeface="Inter"/>
              <a:ea typeface="Inter"/>
              <a:cs typeface="Inter"/>
              <a:sym typeface="Inter"/>
            </a:endParaRPr>
          </a:p>
        </p:txBody>
      </p:sp>
      <p:sp>
        <p:nvSpPr>
          <p:cNvPr id="254" name="Google Shape;254;p11"/>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601F99"/>
                </a:solidFill>
                <a:latin typeface="Inter"/>
                <a:ea typeface="Inter"/>
                <a:cs typeface="Inter"/>
                <a:sym typeface="Inter"/>
              </a:rPr>
              <a:t>PUT THE TOPIC HERE AS OVERHEAD</a:t>
            </a:r>
            <a:endParaRPr b="1" i="0" sz="1000" u="none" cap="none" strike="noStrike">
              <a:solidFill>
                <a:srgbClr val="601F99"/>
              </a:solidFill>
              <a:latin typeface="Inter"/>
              <a:ea typeface="Inter"/>
              <a:cs typeface="Inter"/>
              <a:sym typeface="Inter"/>
            </a:endParaRPr>
          </a:p>
        </p:txBody>
      </p:sp>
      <p:cxnSp>
        <p:nvCxnSpPr>
          <p:cNvPr id="255" name="Google Shape;255;p11"/>
          <p:cNvCxnSpPr/>
          <p:nvPr/>
        </p:nvCxnSpPr>
        <p:spPr>
          <a:xfrm>
            <a:off x="8315586" y="184990"/>
            <a:ext cx="0" cy="144674"/>
          </a:xfrm>
          <a:prstGeom prst="straightConnector1">
            <a:avLst/>
          </a:prstGeom>
          <a:noFill/>
          <a:ln cap="flat" cmpd="sng" w="9525">
            <a:solidFill>
              <a:srgbClr val="CCCCCC"/>
            </a:solidFill>
            <a:prstDash val="solid"/>
            <a:round/>
            <a:headEnd len="sm" w="sm" type="none"/>
            <a:tailEnd len="sm" w="sm" type="none"/>
          </a:ln>
        </p:spPr>
      </p:cxnSp>
      <p:cxnSp>
        <p:nvCxnSpPr>
          <p:cNvPr id="256" name="Google Shape;256;p11"/>
          <p:cNvCxnSpPr/>
          <p:nvPr/>
        </p:nvCxnSpPr>
        <p:spPr>
          <a:xfrm>
            <a:off x="8315529" y="184990"/>
            <a:ext cx="0" cy="144674"/>
          </a:xfrm>
          <a:prstGeom prst="straightConnector1">
            <a:avLst/>
          </a:prstGeom>
          <a:noFill/>
          <a:ln cap="flat" cmpd="sng" w="9525">
            <a:solidFill>
              <a:srgbClr val="CCCCCC"/>
            </a:solidFill>
            <a:prstDash val="solid"/>
            <a:round/>
            <a:headEnd len="sm" w="sm" type="none"/>
            <a:tailEnd len="sm" w="sm" type="none"/>
          </a:ln>
        </p:spPr>
      </p:cxnSp>
      <p:pic>
        <p:nvPicPr>
          <p:cNvPr id="257" name="Google Shape;257;p11"/>
          <p:cNvPicPr preferRelativeResize="0"/>
          <p:nvPr/>
        </p:nvPicPr>
        <p:blipFill rotWithShape="1">
          <a:blip r:embed="rId4">
            <a:alphaModFix/>
          </a:blip>
          <a:srcRect b="31665" l="9894" r="8731" t="0"/>
          <a:stretch/>
        </p:blipFill>
        <p:spPr>
          <a:xfrm>
            <a:off x="7503025" y="95799"/>
            <a:ext cx="681626" cy="220799"/>
          </a:xfrm>
          <a:prstGeom prst="rect">
            <a:avLst/>
          </a:prstGeom>
          <a:noFill/>
          <a:ln>
            <a:noFill/>
          </a:ln>
        </p:spPr>
      </p:pic>
      <p:pic>
        <p:nvPicPr>
          <p:cNvPr id="258" name="Google Shape;258;p11"/>
          <p:cNvPicPr preferRelativeResize="0"/>
          <p:nvPr/>
        </p:nvPicPr>
        <p:blipFill rotWithShape="1">
          <a:blip r:embed="rId5">
            <a:alphaModFix/>
          </a:blip>
          <a:srcRect b="0" l="9894" r="8731" t="68332"/>
          <a:stretch/>
        </p:blipFill>
        <p:spPr>
          <a:xfrm>
            <a:off x="7503025" y="316596"/>
            <a:ext cx="681626" cy="102325"/>
          </a:xfrm>
          <a:prstGeom prst="rect">
            <a:avLst/>
          </a:prstGeom>
          <a:noFill/>
          <a:ln>
            <a:noFill/>
          </a:ln>
        </p:spPr>
      </p:pic>
      <p:pic>
        <p:nvPicPr>
          <p:cNvPr id="259" name="Google Shape;259;p11"/>
          <p:cNvPicPr preferRelativeResize="0"/>
          <p:nvPr/>
        </p:nvPicPr>
        <p:blipFill rotWithShape="1">
          <a:blip r:embed="rId6">
            <a:alphaModFix/>
          </a:blip>
          <a:srcRect b="0" l="0" r="0" t="0"/>
          <a:stretch/>
        </p:blipFill>
        <p:spPr>
          <a:xfrm>
            <a:off x="8496725" y="117900"/>
            <a:ext cx="523075" cy="278902"/>
          </a:xfrm>
          <a:prstGeom prst="rect">
            <a:avLst/>
          </a:prstGeom>
          <a:noFill/>
          <a:ln>
            <a:noFill/>
          </a:ln>
        </p:spPr>
      </p:pic>
      <p:sp>
        <p:nvSpPr>
          <p:cNvPr id="260" name="Google Shape;260;p11"/>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Inter"/>
                <a:ea typeface="Inter"/>
                <a:cs typeface="Inter"/>
                <a:sym typeface="Inter"/>
              </a:rPr>
              <a:t>Modelling</a:t>
            </a:r>
            <a:endParaRPr b="1" i="0" sz="1000" u="none" cap="none" strike="noStrike">
              <a:solidFill>
                <a:schemeClr val="lt1"/>
              </a:solidFill>
              <a:latin typeface="Inter"/>
              <a:ea typeface="Inter"/>
              <a:cs typeface="Inter"/>
              <a:sym typeface="Inter"/>
            </a:endParaRPr>
          </a:p>
        </p:txBody>
      </p:sp>
      <p:sp>
        <p:nvSpPr>
          <p:cNvPr id="261" name="Google Shape;261;p11"/>
          <p:cNvSpPr txBox="1"/>
          <p:nvPr/>
        </p:nvSpPr>
        <p:spPr>
          <a:xfrm>
            <a:off x="537425" y="3240750"/>
            <a:ext cx="3705000" cy="714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lt1"/>
              </a:solidFill>
              <a:latin typeface="Inter Medium"/>
              <a:ea typeface="Inter Medium"/>
              <a:cs typeface="Inter Medium"/>
              <a:sym typeface="Inter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12"/>
          <p:cNvSpPr txBox="1"/>
          <p:nvPr>
            <p:ph idx="1" type="body"/>
          </p:nvPr>
        </p:nvSpPr>
        <p:spPr>
          <a:xfrm>
            <a:off x="311700" y="1492925"/>
            <a:ext cx="7934100" cy="3254100"/>
          </a:xfrm>
          <a:prstGeom prst="rect">
            <a:avLst/>
          </a:prstGeom>
          <a:noFill/>
          <a:ln>
            <a:noFill/>
          </a:ln>
        </p:spPr>
        <p:txBody>
          <a:bodyPr anchorCtr="0" anchor="t" bIns="91425" lIns="91425" spcFirstLastPara="1" rIns="91425" wrap="square" tIns="91425">
            <a:noAutofit/>
          </a:bodyPr>
          <a:lstStyle/>
          <a:p>
            <a:pPr indent="-323850" lvl="0" marL="457200" rtl="0" algn="l">
              <a:spcBef>
                <a:spcPts val="1000"/>
              </a:spcBef>
              <a:spcAft>
                <a:spcPts val="0"/>
              </a:spcAft>
              <a:buClr>
                <a:srgbClr val="282828"/>
              </a:buClr>
              <a:buSzPts val="1500"/>
              <a:buFont typeface="Inter"/>
              <a:buChar char="-"/>
            </a:pPr>
            <a:r>
              <a:rPr lang="en" sz="1500">
                <a:solidFill>
                  <a:srgbClr val="282828"/>
                </a:solidFill>
                <a:latin typeface="Inter"/>
                <a:ea typeface="Inter"/>
                <a:cs typeface="Inter"/>
                <a:sym typeface="Inter"/>
              </a:rPr>
              <a:t>Untuk menjalankan model dan prediksi menggunakan metode random forest dan decision tree, membagi train set dan test set sebanyak 80 : 20, 85:15, dan 90:10. Sehingga terdapat 6 model yang dihasilkan. Dimana train set digunakan untuk melakuan fiiting model dan test set digunakan untuk prediksi.</a:t>
            </a:r>
            <a:endParaRPr sz="1500">
              <a:solidFill>
                <a:srgbClr val="282828"/>
              </a:solidFill>
              <a:latin typeface="Inter"/>
              <a:ea typeface="Inter"/>
              <a:cs typeface="Inter"/>
              <a:sym typeface="Inter"/>
            </a:endParaRPr>
          </a:p>
          <a:p>
            <a:pPr indent="-323850" lvl="0" marL="457200" rtl="0" algn="l">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Base line model </a:t>
            </a:r>
            <a:endParaRPr sz="1500">
              <a:solidFill>
                <a:srgbClr val="282828"/>
              </a:solidFill>
              <a:latin typeface="Inter"/>
              <a:ea typeface="Inter"/>
              <a:cs typeface="Inter"/>
              <a:sym typeface="Inter"/>
            </a:endParaRPr>
          </a:p>
          <a:p>
            <a:pPr indent="0" lvl="0" marL="914400" rtl="0" algn="just">
              <a:spcBef>
                <a:spcPts val="0"/>
              </a:spcBef>
              <a:spcAft>
                <a:spcPts val="0"/>
              </a:spcAft>
              <a:buNone/>
            </a:pPr>
            <a:r>
              <a:rPr b="1" lang="en" sz="1500">
                <a:solidFill>
                  <a:srgbClr val="282828"/>
                </a:solidFill>
                <a:latin typeface="Inter"/>
                <a:ea typeface="Inter"/>
                <a:cs typeface="Inter"/>
                <a:sym typeface="Inter"/>
              </a:rPr>
              <a:t>y</a:t>
            </a:r>
            <a:r>
              <a:rPr b="1" lang="en" sz="1500">
                <a:solidFill>
                  <a:srgbClr val="282828"/>
                </a:solidFill>
                <a:latin typeface="Inter"/>
                <a:ea typeface="Inter"/>
                <a:cs typeface="Inter"/>
                <a:sym typeface="Inter"/>
              </a:rPr>
              <a:t> train</a:t>
            </a:r>
            <a:r>
              <a:rPr lang="en" sz="1500">
                <a:solidFill>
                  <a:srgbClr val="282828"/>
                </a:solidFill>
                <a:latin typeface="Inter"/>
                <a:ea typeface="Inter"/>
                <a:cs typeface="Inter"/>
                <a:sym typeface="Inter"/>
              </a:rPr>
              <a:t>: Churn</a:t>
            </a:r>
            <a:endParaRPr sz="1500">
              <a:solidFill>
                <a:srgbClr val="282828"/>
              </a:solidFill>
              <a:latin typeface="Inter"/>
              <a:ea typeface="Inter"/>
              <a:cs typeface="Inter"/>
              <a:sym typeface="Inter"/>
            </a:endParaRPr>
          </a:p>
          <a:p>
            <a:pPr indent="0" lvl="0" marL="914400" rtl="0" algn="l">
              <a:spcBef>
                <a:spcPts val="0"/>
              </a:spcBef>
              <a:spcAft>
                <a:spcPts val="0"/>
              </a:spcAft>
              <a:buNone/>
            </a:pPr>
            <a:r>
              <a:rPr b="1" lang="en" sz="1500">
                <a:solidFill>
                  <a:srgbClr val="282828"/>
                </a:solidFill>
                <a:latin typeface="Inter"/>
                <a:ea typeface="Inter"/>
                <a:cs typeface="Inter"/>
                <a:sym typeface="Inter"/>
              </a:rPr>
              <a:t>x train</a:t>
            </a:r>
            <a:r>
              <a:rPr lang="en" sz="1500">
                <a:solidFill>
                  <a:srgbClr val="282828"/>
                </a:solidFill>
                <a:latin typeface="Inter"/>
                <a:ea typeface="Inter"/>
                <a:cs typeface="Inter"/>
                <a:sym typeface="Inter"/>
              </a:rPr>
              <a:t> : AccountWeeks, ContractRenewal, DataPlan, DataUsage, CustServCalls, DayMins, DayCalls, MonthlyCharge, OverageFee, RoamMins</a:t>
            </a:r>
            <a:endParaRPr sz="1500">
              <a:solidFill>
                <a:srgbClr val="282828"/>
              </a:solidFill>
              <a:latin typeface="Inter"/>
              <a:ea typeface="Inter"/>
              <a:cs typeface="Inter"/>
              <a:sym typeface="Inter"/>
            </a:endParaRPr>
          </a:p>
          <a:p>
            <a:pPr indent="-323850" lvl="0" marL="457200" rtl="0" algn="l">
              <a:lnSpc>
                <a:spcPct val="115000"/>
              </a:lnSpc>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Model awal yang di coba yaitu model dengan pembagian train set dan test set sebanyak </a:t>
            </a:r>
            <a:r>
              <a:rPr lang="en" sz="1500">
                <a:solidFill>
                  <a:srgbClr val="282828"/>
                </a:solidFill>
                <a:latin typeface="Inter"/>
                <a:ea typeface="Inter"/>
                <a:cs typeface="Inter"/>
                <a:sym typeface="Inter"/>
              </a:rPr>
              <a:t>80:20</a:t>
            </a:r>
            <a:endParaRPr sz="1500">
              <a:solidFill>
                <a:srgbClr val="282828"/>
              </a:solidFill>
              <a:latin typeface="Inter"/>
              <a:ea typeface="Inter"/>
              <a:cs typeface="Inter"/>
              <a:sym typeface="Inter"/>
            </a:endParaRPr>
          </a:p>
          <a:p>
            <a:pPr indent="-323850" lvl="0" marL="457200" rtl="0" algn="l">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J</a:t>
            </a:r>
            <a:r>
              <a:rPr lang="en" sz="1500">
                <a:solidFill>
                  <a:srgbClr val="282828"/>
                </a:solidFill>
                <a:latin typeface="Inter"/>
                <a:ea typeface="Inter"/>
                <a:cs typeface="Inter"/>
                <a:sym typeface="Inter"/>
              </a:rPr>
              <a:t>enis model lain yang dicoba</a:t>
            </a:r>
            <a:r>
              <a:rPr lang="en" sz="1500">
                <a:solidFill>
                  <a:srgbClr val="282828"/>
                </a:solidFill>
                <a:latin typeface="Inter"/>
                <a:ea typeface="Inter"/>
                <a:cs typeface="Inter"/>
                <a:sym typeface="Inter"/>
              </a:rPr>
              <a:t> yaitu model dengan pembagian train set dan test set sebanyak 85:15 dan 90:10</a:t>
            </a:r>
            <a:endParaRPr sz="1500">
              <a:solidFill>
                <a:srgbClr val="282828"/>
              </a:solidFill>
              <a:latin typeface="Inter"/>
              <a:ea typeface="Inter"/>
              <a:cs typeface="Inter"/>
              <a:sym typeface="Inter"/>
            </a:endParaRPr>
          </a:p>
          <a:p>
            <a:pPr indent="0" lvl="0" marL="0" rtl="0" algn="l">
              <a:lnSpc>
                <a:spcPct val="115000"/>
              </a:lnSpc>
              <a:spcBef>
                <a:spcPts val="0"/>
              </a:spcBef>
              <a:spcAft>
                <a:spcPts val="0"/>
              </a:spcAft>
              <a:buNone/>
            </a:pPr>
            <a:r>
              <a:t/>
            </a:r>
            <a:endParaRPr sz="1500">
              <a:solidFill>
                <a:srgbClr val="282828"/>
              </a:solidFill>
              <a:latin typeface="Inter"/>
              <a:ea typeface="Inter"/>
              <a:cs typeface="Inter"/>
              <a:sym typeface="Inter"/>
            </a:endParaRPr>
          </a:p>
        </p:txBody>
      </p:sp>
      <p:sp>
        <p:nvSpPr>
          <p:cNvPr id="267" name="Google Shape;267;p12"/>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268" name="Google Shape;268;p12"/>
          <p:cNvGrpSpPr/>
          <p:nvPr/>
        </p:nvGrpSpPr>
        <p:grpSpPr>
          <a:xfrm>
            <a:off x="7503019" y="95797"/>
            <a:ext cx="1516771" cy="323122"/>
            <a:chOff x="400885" y="325214"/>
            <a:chExt cx="2298835" cy="489727"/>
          </a:xfrm>
        </p:grpSpPr>
        <p:pic>
          <p:nvPicPr>
            <p:cNvPr id="269" name="Google Shape;269;p12"/>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270" name="Google Shape;270;p12"/>
            <p:cNvCxnSpPr/>
            <p:nvPr/>
          </p:nvCxnSpPr>
          <p:spPr>
            <a:xfrm>
              <a:off x="1632394" y="460384"/>
              <a:ext cx="0" cy="219345"/>
            </a:xfrm>
            <a:prstGeom prst="straightConnector1">
              <a:avLst/>
            </a:prstGeom>
            <a:noFill/>
            <a:ln cap="flat" cmpd="sng" w="9525">
              <a:solidFill>
                <a:schemeClr val="dk2"/>
              </a:solidFill>
              <a:prstDash val="solid"/>
              <a:round/>
              <a:headEnd len="sm" w="sm" type="none"/>
              <a:tailEnd len="sm" w="sm" type="none"/>
            </a:ln>
          </p:spPr>
        </p:cxnSp>
        <p:cxnSp>
          <p:nvCxnSpPr>
            <p:cNvPr id="271" name="Google Shape;271;p12"/>
            <p:cNvCxnSpPr/>
            <p:nvPr/>
          </p:nvCxnSpPr>
          <p:spPr>
            <a:xfrm>
              <a:off x="1632360" y="460384"/>
              <a:ext cx="0" cy="219345"/>
            </a:xfrm>
            <a:prstGeom prst="straightConnector1">
              <a:avLst/>
            </a:prstGeom>
            <a:noFill/>
            <a:ln cap="flat" cmpd="sng" w="9525">
              <a:solidFill>
                <a:schemeClr val="dk2"/>
              </a:solidFill>
              <a:prstDash val="solid"/>
              <a:round/>
              <a:headEnd len="sm" w="sm" type="none"/>
              <a:tailEnd len="sm" w="sm" type="none"/>
            </a:ln>
          </p:spPr>
        </p:cxnSp>
        <p:pic>
          <p:nvPicPr>
            <p:cNvPr id="272" name="Google Shape;272;p12"/>
            <p:cNvPicPr preferRelativeResize="0"/>
            <p:nvPr/>
          </p:nvPicPr>
          <p:blipFill rotWithShape="1">
            <a:blip r:embed="rId4">
              <a:alphaModFix/>
            </a:blip>
            <a:srcRect b="0" l="9894" r="8731" t="0"/>
            <a:stretch/>
          </p:blipFill>
          <p:spPr>
            <a:xfrm>
              <a:off x="400885" y="325214"/>
              <a:ext cx="1033078" cy="489727"/>
            </a:xfrm>
            <a:prstGeom prst="rect">
              <a:avLst/>
            </a:prstGeom>
            <a:noFill/>
            <a:ln>
              <a:noFill/>
            </a:ln>
          </p:spPr>
        </p:pic>
      </p:grpSp>
      <p:sp>
        <p:nvSpPr>
          <p:cNvPr id="273" name="Google Shape;273;p12"/>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Classification dengan Random Forest dan Decision Tree</a:t>
            </a:r>
            <a:endParaRPr sz="2820">
              <a:solidFill>
                <a:srgbClr val="A338EB"/>
              </a:solidFill>
              <a:latin typeface="Maven Pro SemiBold"/>
              <a:ea typeface="Maven Pro SemiBold"/>
              <a:cs typeface="Maven Pro SemiBold"/>
              <a:sym typeface="Maven Pro SemiBold"/>
            </a:endParaRPr>
          </a:p>
        </p:txBody>
      </p:sp>
      <p:sp>
        <p:nvSpPr>
          <p:cNvPr id="274" name="Google Shape;274;p12"/>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Modelling</a:t>
            </a:r>
            <a:endParaRPr b="1" i="0" sz="1000" u="none" cap="none" strike="noStrike">
              <a:solidFill>
                <a:srgbClr val="601F99"/>
              </a:solidFill>
              <a:latin typeface="Inter"/>
              <a:ea typeface="Inter"/>
              <a:cs typeface="Inter"/>
              <a:sym typeface="Inte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13bea77423a_2_2"/>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280" name="Google Shape;280;g13bea77423a_2_2"/>
          <p:cNvGrpSpPr/>
          <p:nvPr/>
        </p:nvGrpSpPr>
        <p:grpSpPr>
          <a:xfrm>
            <a:off x="7503019" y="95797"/>
            <a:ext cx="1516771" cy="323122"/>
            <a:chOff x="400885" y="325214"/>
            <a:chExt cx="2298835" cy="489727"/>
          </a:xfrm>
        </p:grpSpPr>
        <p:pic>
          <p:nvPicPr>
            <p:cNvPr id="281" name="Google Shape;281;g13bea77423a_2_2"/>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282" name="Google Shape;282;g13bea77423a_2_2"/>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283" name="Google Shape;283;g13bea77423a_2_2"/>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284" name="Google Shape;284;g13bea77423a_2_2"/>
            <p:cNvPicPr preferRelativeResize="0"/>
            <p:nvPr/>
          </p:nvPicPr>
          <p:blipFill rotWithShape="1">
            <a:blip r:embed="rId4">
              <a:alphaModFix/>
            </a:blip>
            <a:srcRect b="0" l="9895" r="8731" t="0"/>
            <a:stretch/>
          </p:blipFill>
          <p:spPr>
            <a:xfrm>
              <a:off x="400885" y="325214"/>
              <a:ext cx="1033078" cy="489727"/>
            </a:xfrm>
            <a:prstGeom prst="rect">
              <a:avLst/>
            </a:prstGeom>
            <a:noFill/>
            <a:ln>
              <a:noFill/>
            </a:ln>
          </p:spPr>
        </p:pic>
      </p:grpSp>
      <p:sp>
        <p:nvSpPr>
          <p:cNvPr id="285" name="Google Shape;285;g13bea77423a_2_2"/>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Modelling</a:t>
            </a:r>
            <a:endParaRPr b="1" i="0" sz="1000" u="none" cap="none" strike="noStrike">
              <a:solidFill>
                <a:srgbClr val="601F99"/>
              </a:solidFill>
              <a:latin typeface="Inter"/>
              <a:ea typeface="Inter"/>
              <a:cs typeface="Inter"/>
              <a:sym typeface="Inter"/>
            </a:endParaRPr>
          </a:p>
        </p:txBody>
      </p:sp>
      <p:sp>
        <p:nvSpPr>
          <p:cNvPr id="286" name="Google Shape;286;g13bea77423a_2_2"/>
          <p:cNvSpPr txBox="1"/>
          <p:nvPr>
            <p:ph type="title"/>
          </p:nvPr>
        </p:nvSpPr>
        <p:spPr>
          <a:xfrm>
            <a:off x="331800" y="315150"/>
            <a:ext cx="8480400" cy="602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420">
                <a:solidFill>
                  <a:srgbClr val="A338EB"/>
                </a:solidFill>
                <a:latin typeface="Maven Pro SemiBold"/>
                <a:ea typeface="Maven Pro SemiBold"/>
                <a:cs typeface="Maven Pro SemiBold"/>
                <a:sym typeface="Maven Pro SemiBold"/>
              </a:rPr>
              <a:t>Classification dengan Random Forest dan Decision Tree</a:t>
            </a:r>
            <a:endParaRPr sz="2420">
              <a:solidFill>
                <a:srgbClr val="A338EB"/>
              </a:solidFill>
              <a:latin typeface="Maven Pro SemiBold"/>
              <a:ea typeface="Maven Pro SemiBold"/>
              <a:cs typeface="Maven Pro SemiBold"/>
              <a:sym typeface="Maven Pro SemiBold"/>
            </a:endParaRPr>
          </a:p>
        </p:txBody>
      </p:sp>
      <p:graphicFrame>
        <p:nvGraphicFramePr>
          <p:cNvPr id="287" name="Google Shape;287;g13bea77423a_2_2"/>
          <p:cNvGraphicFramePr/>
          <p:nvPr/>
        </p:nvGraphicFramePr>
        <p:xfrm>
          <a:off x="1053225" y="1245900"/>
          <a:ext cx="3000000" cy="3000000"/>
        </p:xfrm>
        <a:graphic>
          <a:graphicData uri="http://schemas.openxmlformats.org/drawingml/2006/table">
            <a:tbl>
              <a:tblPr>
                <a:noFill/>
                <a:tableStyleId>{9BB6DEAF-8D91-4404-B802-40776E2CFC5F}</a:tableStyleId>
              </a:tblPr>
              <a:tblGrid>
                <a:gridCol w="809500"/>
                <a:gridCol w="1432525"/>
                <a:gridCol w="1897875"/>
                <a:gridCol w="942575"/>
                <a:gridCol w="1439300"/>
              </a:tblGrid>
              <a:tr h="486325">
                <a:tc>
                  <a:txBody>
                    <a:bodyPr/>
                    <a:lstStyle/>
                    <a:p>
                      <a:pPr indent="0" lvl="0" marL="0" rtl="0" algn="ctr">
                        <a:spcBef>
                          <a:spcPts val="0"/>
                        </a:spcBef>
                        <a:spcAft>
                          <a:spcPts val="0"/>
                        </a:spcAft>
                        <a:buNone/>
                      </a:pPr>
                      <a:r>
                        <a:rPr lang="en"/>
                        <a:t>Model</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Metode</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AUC</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F1 Score</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Accuracy</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86325">
                <a:tc rowSpan="2">
                  <a:txBody>
                    <a:bodyPr/>
                    <a:lstStyle/>
                    <a:p>
                      <a:pPr indent="0" lvl="0" marL="0" rtl="0" algn="ctr">
                        <a:spcBef>
                          <a:spcPts val="0"/>
                        </a:spcBef>
                        <a:spcAft>
                          <a:spcPts val="0"/>
                        </a:spcAft>
                        <a:buNone/>
                      </a:pPr>
                      <a:r>
                        <a:rPr lang="en"/>
                        <a:t>80:20</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Random Forest</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0.8189</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0.97</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0.95</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86325">
                <a:tc vMerge="1"/>
                <a:tc>
                  <a:txBody>
                    <a:bodyPr/>
                    <a:lstStyle/>
                    <a:p>
                      <a:pPr indent="0" lvl="0" marL="0" rtl="0" algn="ctr">
                        <a:spcBef>
                          <a:spcPts val="0"/>
                        </a:spcBef>
                        <a:spcAft>
                          <a:spcPts val="0"/>
                        </a:spcAft>
                        <a:buNone/>
                      </a:pPr>
                      <a:r>
                        <a:rPr lang="en"/>
                        <a:t>Decision Tree</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0.8219</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0.95</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0.92</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86325">
                <a:tc rowSpan="2">
                  <a:txBody>
                    <a:bodyPr/>
                    <a:lstStyle/>
                    <a:p>
                      <a:pPr indent="0" lvl="0" marL="0" rtl="0" algn="ctr">
                        <a:spcBef>
                          <a:spcPts val="0"/>
                        </a:spcBef>
                        <a:spcAft>
                          <a:spcPts val="0"/>
                        </a:spcAft>
                        <a:buNone/>
                      </a:pPr>
                      <a:r>
                        <a:rPr lang="en"/>
                        <a:t>85:15</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Random Forest</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0.7946</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0.97</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0.94</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86325">
                <a:tc vMerge="1"/>
                <a:tc>
                  <a:txBody>
                    <a:bodyPr/>
                    <a:lstStyle/>
                    <a:p>
                      <a:pPr indent="0" lvl="0" marL="0" rtl="0" algn="ctr">
                        <a:spcBef>
                          <a:spcPts val="0"/>
                        </a:spcBef>
                        <a:spcAft>
                          <a:spcPts val="0"/>
                        </a:spcAft>
                        <a:buNone/>
                      </a:pPr>
                      <a:r>
                        <a:rPr lang="en"/>
                        <a:t>Decision Tree</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0.7848</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0.94</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0.89</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86325">
                <a:tc rowSpan="2">
                  <a:txBody>
                    <a:bodyPr/>
                    <a:lstStyle/>
                    <a:p>
                      <a:pPr indent="0" lvl="0" marL="0" rtl="0" algn="ctr">
                        <a:spcBef>
                          <a:spcPts val="0"/>
                        </a:spcBef>
                        <a:spcAft>
                          <a:spcPts val="0"/>
                        </a:spcAft>
                        <a:buNone/>
                      </a:pPr>
                      <a:r>
                        <a:rPr lang="en"/>
                        <a:t>90:10</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Random Forest</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0.8452</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0.97</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0.95</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86325">
                <a:tc vMerge="1"/>
                <a:tc>
                  <a:txBody>
                    <a:bodyPr/>
                    <a:lstStyle/>
                    <a:p>
                      <a:pPr indent="0" lvl="0" marL="0" rtl="0" algn="ctr">
                        <a:spcBef>
                          <a:spcPts val="0"/>
                        </a:spcBef>
                        <a:spcAft>
                          <a:spcPts val="0"/>
                        </a:spcAft>
                        <a:buNone/>
                      </a:pPr>
                      <a:r>
                        <a:rPr lang="en"/>
                        <a:t>Decision Tree</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0.8117</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0.94</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0.89</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
        <p:nvSpPr>
          <p:cNvPr id="288" name="Google Shape;288;g13bea77423a_2_2"/>
          <p:cNvSpPr txBox="1"/>
          <p:nvPr/>
        </p:nvSpPr>
        <p:spPr>
          <a:xfrm>
            <a:off x="331800" y="830400"/>
            <a:ext cx="51312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solidFill>
                  <a:srgbClr val="282828"/>
                </a:solidFill>
                <a:latin typeface="Inter"/>
                <a:ea typeface="Inter"/>
                <a:cs typeface="Inter"/>
                <a:sym typeface="Inter"/>
              </a:rPr>
              <a:t>Berikut merupakan hasil yang didapatkan: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13"/>
          <p:cNvSpPr txBox="1"/>
          <p:nvPr>
            <p:ph idx="1" type="body"/>
          </p:nvPr>
        </p:nvSpPr>
        <p:spPr>
          <a:xfrm>
            <a:off x="311700" y="1492925"/>
            <a:ext cx="7934100" cy="292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rgbClr val="282828"/>
                </a:solidFill>
                <a:latin typeface="Inter"/>
                <a:ea typeface="Inter"/>
                <a:cs typeface="Inter"/>
                <a:sym typeface="Inter"/>
              </a:rPr>
              <a:t>Berdasarkan tabel tersebut dapat diketahui bahwa:</a:t>
            </a:r>
            <a:endParaRPr sz="1500">
              <a:solidFill>
                <a:srgbClr val="282828"/>
              </a:solidFill>
              <a:latin typeface="Inter"/>
              <a:ea typeface="Inter"/>
              <a:cs typeface="Inter"/>
              <a:sym typeface="Inter"/>
            </a:endParaRPr>
          </a:p>
          <a:p>
            <a:pPr indent="-323850" lvl="0" marL="457200" rtl="0" algn="l">
              <a:lnSpc>
                <a:spcPct val="115000"/>
              </a:lnSpc>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Pada model 80:20 dengan metode random forest dan decision tree menghasilkan nilai akurasi sebesar 95% dan 92%.</a:t>
            </a:r>
            <a:endParaRPr sz="1500">
              <a:solidFill>
                <a:srgbClr val="282828"/>
              </a:solidFill>
              <a:latin typeface="Inter"/>
              <a:ea typeface="Inter"/>
              <a:cs typeface="Inter"/>
              <a:sym typeface="Inter"/>
            </a:endParaRPr>
          </a:p>
          <a:p>
            <a:pPr indent="-323850" lvl="0" marL="457200" rtl="0" algn="l">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Pada model 85:15 dengan metode random forest dan decision tree menghasilkan nilai akurasi sebesar 94% dan 89%.</a:t>
            </a:r>
            <a:endParaRPr sz="1500">
              <a:solidFill>
                <a:srgbClr val="282828"/>
              </a:solidFill>
              <a:latin typeface="Inter"/>
              <a:ea typeface="Inter"/>
              <a:cs typeface="Inter"/>
              <a:sym typeface="Inter"/>
            </a:endParaRPr>
          </a:p>
          <a:p>
            <a:pPr indent="-323850" lvl="0" marL="457200" rtl="0" algn="l">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Pada model 90:10 dengan metode random forest dan decision tree menghasilkan nilai akurasi sebesar 95% dan 89%.</a:t>
            </a:r>
            <a:endParaRPr sz="1500">
              <a:solidFill>
                <a:srgbClr val="282828"/>
              </a:solidFill>
              <a:latin typeface="Inter"/>
              <a:ea typeface="Inter"/>
              <a:cs typeface="Inter"/>
              <a:sym typeface="Inter"/>
            </a:endParaRPr>
          </a:p>
          <a:p>
            <a:pPr indent="0" lvl="0" marL="0" rtl="0" algn="l">
              <a:spcBef>
                <a:spcPts val="0"/>
              </a:spcBef>
              <a:spcAft>
                <a:spcPts val="0"/>
              </a:spcAft>
              <a:buNone/>
            </a:pPr>
            <a:r>
              <a:t/>
            </a:r>
            <a:endParaRPr sz="1500">
              <a:solidFill>
                <a:srgbClr val="282828"/>
              </a:solidFill>
              <a:latin typeface="Inter"/>
              <a:ea typeface="Inter"/>
              <a:cs typeface="Inter"/>
              <a:sym typeface="Inter"/>
            </a:endParaRPr>
          </a:p>
          <a:p>
            <a:pPr indent="0" lvl="0" marL="0" rtl="0" algn="l">
              <a:spcBef>
                <a:spcPts val="0"/>
              </a:spcBef>
              <a:spcAft>
                <a:spcPts val="0"/>
              </a:spcAft>
              <a:buNone/>
            </a:pPr>
            <a:r>
              <a:t/>
            </a:r>
            <a:endParaRPr sz="1500">
              <a:solidFill>
                <a:srgbClr val="282828"/>
              </a:solidFill>
              <a:latin typeface="Inter"/>
              <a:ea typeface="Inter"/>
              <a:cs typeface="Inter"/>
              <a:sym typeface="Inter"/>
            </a:endParaRPr>
          </a:p>
        </p:txBody>
      </p:sp>
      <p:sp>
        <p:nvSpPr>
          <p:cNvPr id="294" name="Google Shape;294;p13"/>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295" name="Google Shape;295;p13"/>
          <p:cNvGrpSpPr/>
          <p:nvPr/>
        </p:nvGrpSpPr>
        <p:grpSpPr>
          <a:xfrm>
            <a:off x="7503019" y="95797"/>
            <a:ext cx="1516771" cy="323122"/>
            <a:chOff x="400885" y="325214"/>
            <a:chExt cx="2298835" cy="489727"/>
          </a:xfrm>
        </p:grpSpPr>
        <p:pic>
          <p:nvPicPr>
            <p:cNvPr id="296" name="Google Shape;296;p13"/>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297" name="Google Shape;297;p13"/>
            <p:cNvCxnSpPr/>
            <p:nvPr/>
          </p:nvCxnSpPr>
          <p:spPr>
            <a:xfrm>
              <a:off x="1632394" y="460384"/>
              <a:ext cx="0" cy="219345"/>
            </a:xfrm>
            <a:prstGeom prst="straightConnector1">
              <a:avLst/>
            </a:prstGeom>
            <a:noFill/>
            <a:ln cap="flat" cmpd="sng" w="9525">
              <a:solidFill>
                <a:schemeClr val="dk2"/>
              </a:solidFill>
              <a:prstDash val="solid"/>
              <a:round/>
              <a:headEnd len="sm" w="sm" type="none"/>
              <a:tailEnd len="sm" w="sm" type="none"/>
            </a:ln>
          </p:spPr>
        </p:cxnSp>
        <p:cxnSp>
          <p:nvCxnSpPr>
            <p:cNvPr id="298" name="Google Shape;298;p13"/>
            <p:cNvCxnSpPr/>
            <p:nvPr/>
          </p:nvCxnSpPr>
          <p:spPr>
            <a:xfrm>
              <a:off x="1632360" y="460384"/>
              <a:ext cx="0" cy="219345"/>
            </a:xfrm>
            <a:prstGeom prst="straightConnector1">
              <a:avLst/>
            </a:prstGeom>
            <a:noFill/>
            <a:ln cap="flat" cmpd="sng" w="9525">
              <a:solidFill>
                <a:schemeClr val="dk2"/>
              </a:solidFill>
              <a:prstDash val="solid"/>
              <a:round/>
              <a:headEnd len="sm" w="sm" type="none"/>
              <a:tailEnd len="sm" w="sm" type="none"/>
            </a:ln>
          </p:spPr>
        </p:cxnSp>
        <p:pic>
          <p:nvPicPr>
            <p:cNvPr id="299" name="Google Shape;299;p13"/>
            <p:cNvPicPr preferRelativeResize="0"/>
            <p:nvPr/>
          </p:nvPicPr>
          <p:blipFill rotWithShape="1">
            <a:blip r:embed="rId4">
              <a:alphaModFix/>
            </a:blip>
            <a:srcRect b="0" l="9894" r="8731" t="0"/>
            <a:stretch/>
          </p:blipFill>
          <p:spPr>
            <a:xfrm>
              <a:off x="400885" y="325214"/>
              <a:ext cx="1033078" cy="489727"/>
            </a:xfrm>
            <a:prstGeom prst="rect">
              <a:avLst/>
            </a:prstGeom>
            <a:noFill/>
            <a:ln>
              <a:noFill/>
            </a:ln>
          </p:spPr>
        </p:pic>
      </p:grpSp>
      <p:sp>
        <p:nvSpPr>
          <p:cNvPr id="300" name="Google Shape;300;p13"/>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Modelling</a:t>
            </a:r>
            <a:endParaRPr b="1" i="0" sz="1000" u="none" cap="none" strike="noStrike">
              <a:solidFill>
                <a:srgbClr val="601F99"/>
              </a:solidFill>
              <a:latin typeface="Inter"/>
              <a:ea typeface="Inter"/>
              <a:cs typeface="Inter"/>
              <a:sym typeface="Inter"/>
            </a:endParaRPr>
          </a:p>
        </p:txBody>
      </p:sp>
      <p:sp>
        <p:nvSpPr>
          <p:cNvPr id="301" name="Google Shape;301;p13"/>
          <p:cNvSpPr txBox="1"/>
          <p:nvPr>
            <p:ph type="title"/>
          </p:nvPr>
        </p:nvSpPr>
        <p:spPr>
          <a:xfrm>
            <a:off x="331800" y="426700"/>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Classification dengan Random Forest dan Decision Tree</a:t>
            </a:r>
            <a:endParaRPr sz="2820">
              <a:solidFill>
                <a:srgbClr val="A338EB"/>
              </a:solidFill>
              <a:latin typeface="Maven Pro SemiBold"/>
              <a:ea typeface="Maven Pro SemiBold"/>
              <a:cs typeface="Maven Pro SemiBold"/>
              <a:sym typeface="Maven Pro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01F99"/>
        </a:solidFill>
      </p:bgPr>
    </p:bg>
    <p:spTree>
      <p:nvGrpSpPr>
        <p:cNvPr id="305" name="Shape 305"/>
        <p:cNvGrpSpPr/>
        <p:nvPr/>
      </p:nvGrpSpPr>
      <p:grpSpPr>
        <a:xfrm>
          <a:off x="0" y="0"/>
          <a:ext cx="0" cy="0"/>
          <a:chOff x="0" y="0"/>
          <a:chExt cx="0" cy="0"/>
        </a:xfrm>
      </p:grpSpPr>
      <p:sp>
        <p:nvSpPr>
          <p:cNvPr id="306" name="Google Shape;306;p15"/>
          <p:cNvSpPr txBox="1"/>
          <p:nvPr>
            <p:ph type="title"/>
          </p:nvPr>
        </p:nvSpPr>
        <p:spPr>
          <a:xfrm>
            <a:off x="537425" y="1457350"/>
            <a:ext cx="5455500" cy="1783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sz="3600">
                <a:solidFill>
                  <a:schemeClr val="lt1"/>
                </a:solidFill>
                <a:latin typeface="Maven Pro SemiBold"/>
                <a:ea typeface="Maven Pro SemiBold"/>
                <a:cs typeface="Maven Pro SemiBold"/>
                <a:sym typeface="Maven Pro SemiBold"/>
              </a:rPr>
              <a:t>Conclusion</a:t>
            </a:r>
            <a:endParaRPr sz="3600">
              <a:solidFill>
                <a:schemeClr val="lt1"/>
              </a:solidFill>
              <a:latin typeface="Maven Pro SemiBold"/>
              <a:ea typeface="Maven Pro SemiBold"/>
              <a:cs typeface="Maven Pro SemiBold"/>
              <a:sym typeface="Maven Pro SemiBold"/>
            </a:endParaRPr>
          </a:p>
        </p:txBody>
      </p:sp>
      <p:pic>
        <p:nvPicPr>
          <p:cNvPr id="307" name="Google Shape;307;p15"/>
          <p:cNvPicPr preferRelativeResize="0"/>
          <p:nvPr/>
        </p:nvPicPr>
        <p:blipFill rotWithShape="1">
          <a:blip r:embed="rId3">
            <a:alphaModFix amt="50000"/>
          </a:blip>
          <a:srcRect b="39246" l="0" r="43099" t="0"/>
          <a:stretch/>
        </p:blipFill>
        <p:spPr>
          <a:xfrm>
            <a:off x="5082000" y="1401150"/>
            <a:ext cx="4061998" cy="3742351"/>
          </a:xfrm>
          <a:prstGeom prst="rect">
            <a:avLst/>
          </a:prstGeom>
          <a:noFill/>
          <a:ln>
            <a:noFill/>
          </a:ln>
        </p:spPr>
      </p:pic>
      <p:sp>
        <p:nvSpPr>
          <p:cNvPr id="308" name="Google Shape;308;p15"/>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Inter"/>
                <a:ea typeface="Inter"/>
                <a:cs typeface="Inter"/>
                <a:sym typeface="Inter"/>
              </a:rPr>
              <a:t>© 2022 Program Studi Independen Bersertifikat Zenius Bersama Kampus Merdeka</a:t>
            </a:r>
            <a:endParaRPr b="0" i="0" sz="900" u="none" cap="none" strike="noStrike">
              <a:solidFill>
                <a:schemeClr val="lt1"/>
              </a:solidFill>
              <a:latin typeface="Inter"/>
              <a:ea typeface="Inter"/>
              <a:cs typeface="Inter"/>
              <a:sym typeface="Inter"/>
            </a:endParaRPr>
          </a:p>
        </p:txBody>
      </p:sp>
      <p:sp>
        <p:nvSpPr>
          <p:cNvPr id="309" name="Google Shape;309;p15"/>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601F99"/>
                </a:solidFill>
                <a:latin typeface="Inter"/>
                <a:ea typeface="Inter"/>
                <a:cs typeface="Inter"/>
                <a:sym typeface="Inter"/>
              </a:rPr>
              <a:t>PUT THE TOPIC HERE AS OVERHEAD</a:t>
            </a:r>
            <a:endParaRPr b="1" i="0" sz="1000" u="none" cap="none" strike="noStrike">
              <a:solidFill>
                <a:srgbClr val="601F99"/>
              </a:solidFill>
              <a:latin typeface="Inter"/>
              <a:ea typeface="Inter"/>
              <a:cs typeface="Inter"/>
              <a:sym typeface="Inter"/>
            </a:endParaRPr>
          </a:p>
        </p:txBody>
      </p:sp>
      <p:cxnSp>
        <p:nvCxnSpPr>
          <p:cNvPr id="310" name="Google Shape;310;p15"/>
          <p:cNvCxnSpPr/>
          <p:nvPr/>
        </p:nvCxnSpPr>
        <p:spPr>
          <a:xfrm>
            <a:off x="8315586" y="184990"/>
            <a:ext cx="0" cy="144674"/>
          </a:xfrm>
          <a:prstGeom prst="straightConnector1">
            <a:avLst/>
          </a:prstGeom>
          <a:noFill/>
          <a:ln cap="flat" cmpd="sng" w="9525">
            <a:solidFill>
              <a:srgbClr val="CCCCCC"/>
            </a:solidFill>
            <a:prstDash val="solid"/>
            <a:round/>
            <a:headEnd len="sm" w="sm" type="none"/>
            <a:tailEnd len="sm" w="sm" type="none"/>
          </a:ln>
        </p:spPr>
      </p:cxnSp>
      <p:cxnSp>
        <p:nvCxnSpPr>
          <p:cNvPr id="311" name="Google Shape;311;p15"/>
          <p:cNvCxnSpPr/>
          <p:nvPr/>
        </p:nvCxnSpPr>
        <p:spPr>
          <a:xfrm>
            <a:off x="8315529" y="184990"/>
            <a:ext cx="0" cy="144674"/>
          </a:xfrm>
          <a:prstGeom prst="straightConnector1">
            <a:avLst/>
          </a:prstGeom>
          <a:noFill/>
          <a:ln cap="flat" cmpd="sng" w="9525">
            <a:solidFill>
              <a:srgbClr val="CCCCCC"/>
            </a:solidFill>
            <a:prstDash val="solid"/>
            <a:round/>
            <a:headEnd len="sm" w="sm" type="none"/>
            <a:tailEnd len="sm" w="sm" type="none"/>
          </a:ln>
        </p:spPr>
      </p:cxnSp>
      <p:pic>
        <p:nvPicPr>
          <p:cNvPr id="312" name="Google Shape;312;p15"/>
          <p:cNvPicPr preferRelativeResize="0"/>
          <p:nvPr/>
        </p:nvPicPr>
        <p:blipFill rotWithShape="1">
          <a:blip r:embed="rId4">
            <a:alphaModFix/>
          </a:blip>
          <a:srcRect b="31665" l="9894" r="8731" t="0"/>
          <a:stretch/>
        </p:blipFill>
        <p:spPr>
          <a:xfrm>
            <a:off x="7503025" y="95799"/>
            <a:ext cx="681626" cy="220799"/>
          </a:xfrm>
          <a:prstGeom prst="rect">
            <a:avLst/>
          </a:prstGeom>
          <a:noFill/>
          <a:ln>
            <a:noFill/>
          </a:ln>
        </p:spPr>
      </p:pic>
      <p:pic>
        <p:nvPicPr>
          <p:cNvPr id="313" name="Google Shape;313;p15"/>
          <p:cNvPicPr preferRelativeResize="0"/>
          <p:nvPr/>
        </p:nvPicPr>
        <p:blipFill rotWithShape="1">
          <a:blip r:embed="rId5">
            <a:alphaModFix/>
          </a:blip>
          <a:srcRect b="0" l="9894" r="8731" t="68332"/>
          <a:stretch/>
        </p:blipFill>
        <p:spPr>
          <a:xfrm>
            <a:off x="7503025" y="316596"/>
            <a:ext cx="681626" cy="102325"/>
          </a:xfrm>
          <a:prstGeom prst="rect">
            <a:avLst/>
          </a:prstGeom>
          <a:noFill/>
          <a:ln>
            <a:noFill/>
          </a:ln>
        </p:spPr>
      </p:pic>
      <p:pic>
        <p:nvPicPr>
          <p:cNvPr id="314" name="Google Shape;314;p15"/>
          <p:cNvPicPr preferRelativeResize="0"/>
          <p:nvPr/>
        </p:nvPicPr>
        <p:blipFill rotWithShape="1">
          <a:blip r:embed="rId6">
            <a:alphaModFix/>
          </a:blip>
          <a:srcRect b="0" l="0" r="0" t="0"/>
          <a:stretch/>
        </p:blipFill>
        <p:spPr>
          <a:xfrm>
            <a:off x="8496725" y="117900"/>
            <a:ext cx="523075" cy="278902"/>
          </a:xfrm>
          <a:prstGeom prst="rect">
            <a:avLst/>
          </a:prstGeom>
          <a:noFill/>
          <a:ln>
            <a:noFill/>
          </a:ln>
        </p:spPr>
      </p:pic>
      <p:sp>
        <p:nvSpPr>
          <p:cNvPr id="315" name="Google Shape;315;p15"/>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Inter"/>
                <a:ea typeface="Inter"/>
                <a:cs typeface="Inter"/>
                <a:sym typeface="Inter"/>
              </a:rPr>
              <a:t>Conclusion</a:t>
            </a:r>
            <a:endParaRPr b="1" i="0" sz="1000" u="none" cap="none" strike="noStrike">
              <a:solidFill>
                <a:schemeClr val="lt1"/>
              </a:solidFill>
              <a:latin typeface="Inter"/>
              <a:ea typeface="Inter"/>
              <a:cs typeface="Inter"/>
              <a:sym typeface="Inter"/>
            </a:endParaRPr>
          </a:p>
        </p:txBody>
      </p:sp>
      <p:sp>
        <p:nvSpPr>
          <p:cNvPr id="316" name="Google Shape;316;p15"/>
          <p:cNvSpPr txBox="1"/>
          <p:nvPr/>
        </p:nvSpPr>
        <p:spPr>
          <a:xfrm>
            <a:off x="537425" y="3240750"/>
            <a:ext cx="3705000" cy="714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lt1"/>
              </a:solidFill>
              <a:latin typeface="Inter Medium"/>
              <a:ea typeface="Inter Medium"/>
              <a:cs typeface="Inter Medium"/>
              <a:sym typeface="Inter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16"/>
          <p:cNvSpPr txBox="1"/>
          <p:nvPr>
            <p:ph idx="1" type="body"/>
          </p:nvPr>
        </p:nvSpPr>
        <p:spPr>
          <a:xfrm>
            <a:off x="311700" y="1492925"/>
            <a:ext cx="7934100" cy="2924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000"/>
              </a:spcBef>
              <a:spcAft>
                <a:spcPts val="0"/>
              </a:spcAft>
              <a:buSzPts val="1800"/>
              <a:buNone/>
            </a:pPr>
            <a:r>
              <a:rPr lang="en" sz="1500">
                <a:solidFill>
                  <a:srgbClr val="282828"/>
                </a:solidFill>
                <a:latin typeface="Inter"/>
                <a:ea typeface="Inter"/>
                <a:cs typeface="Inter"/>
                <a:sym typeface="Inter"/>
              </a:rPr>
              <a:t>Model terbaik:</a:t>
            </a:r>
            <a:endParaRPr sz="1500">
              <a:solidFill>
                <a:srgbClr val="282828"/>
              </a:solidFill>
              <a:latin typeface="Inter"/>
              <a:ea typeface="Inter"/>
              <a:cs typeface="Inter"/>
              <a:sym typeface="Inter"/>
            </a:endParaRPr>
          </a:p>
          <a:p>
            <a:pPr indent="0" lvl="0" marL="0" rtl="0" algn="just">
              <a:lnSpc>
                <a:spcPct val="115000"/>
              </a:lnSpc>
              <a:spcBef>
                <a:spcPts val="1000"/>
              </a:spcBef>
              <a:spcAft>
                <a:spcPts val="0"/>
              </a:spcAft>
              <a:buSzPts val="1800"/>
              <a:buNone/>
            </a:pPr>
            <a:r>
              <a:rPr lang="en" sz="1500">
                <a:solidFill>
                  <a:srgbClr val="282828"/>
                </a:solidFill>
                <a:latin typeface="Inter"/>
                <a:ea typeface="Inter"/>
                <a:cs typeface="Inter"/>
                <a:sym typeface="Inter"/>
              </a:rPr>
              <a:t>Berdasarkan evaluasi model yang telah didapatkan diketahui bahwa nilai accuracy tertinggi yaitu pada model dengan perbandingan train set dan test set sebesar 90:10. Dengan menggunakan metode Random Forest yaitu didapati nilai accuray sebesar 95% yang berarti ketepatan model sebesar 95%. Dan nilai AUC (</a:t>
            </a:r>
            <a:r>
              <a:rPr i="1" lang="en" sz="1500">
                <a:solidFill>
                  <a:srgbClr val="282828"/>
                </a:solidFill>
                <a:latin typeface="Inter"/>
                <a:ea typeface="Inter"/>
                <a:cs typeface="Inter"/>
                <a:sym typeface="Inter"/>
              </a:rPr>
              <a:t>Area Under Curve</a:t>
            </a:r>
            <a:r>
              <a:rPr lang="en" sz="1500">
                <a:solidFill>
                  <a:srgbClr val="282828"/>
                </a:solidFill>
                <a:latin typeface="Inter"/>
                <a:ea typeface="Inter"/>
                <a:cs typeface="Inter"/>
                <a:sym typeface="Inter"/>
              </a:rPr>
              <a:t>) sebesar 0.8452. Serta nilai f1 Score dengan base 0 yaitu sebesar 0.97.</a:t>
            </a:r>
            <a:endParaRPr sz="1500">
              <a:solidFill>
                <a:srgbClr val="282828"/>
              </a:solidFill>
              <a:latin typeface="Inter"/>
              <a:ea typeface="Inter"/>
              <a:cs typeface="Inter"/>
              <a:sym typeface="Inter"/>
            </a:endParaRPr>
          </a:p>
          <a:p>
            <a:pPr indent="0" lvl="0" marL="0" rtl="0" algn="just">
              <a:lnSpc>
                <a:spcPct val="115000"/>
              </a:lnSpc>
              <a:spcBef>
                <a:spcPts val="1000"/>
              </a:spcBef>
              <a:spcAft>
                <a:spcPts val="1000"/>
              </a:spcAft>
              <a:buSzPts val="1800"/>
              <a:buNone/>
            </a:pPr>
            <a:r>
              <a:t/>
            </a:r>
            <a:endParaRPr sz="1500">
              <a:solidFill>
                <a:srgbClr val="282828"/>
              </a:solidFill>
              <a:latin typeface="Inter"/>
              <a:ea typeface="Inter"/>
              <a:cs typeface="Inter"/>
              <a:sym typeface="Inter"/>
            </a:endParaRPr>
          </a:p>
        </p:txBody>
      </p:sp>
      <p:sp>
        <p:nvSpPr>
          <p:cNvPr id="322" name="Google Shape;322;p16"/>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323" name="Google Shape;323;p16"/>
          <p:cNvGrpSpPr/>
          <p:nvPr/>
        </p:nvGrpSpPr>
        <p:grpSpPr>
          <a:xfrm>
            <a:off x="7503019" y="95797"/>
            <a:ext cx="1516771" cy="323122"/>
            <a:chOff x="400885" y="325214"/>
            <a:chExt cx="2298835" cy="489727"/>
          </a:xfrm>
        </p:grpSpPr>
        <p:pic>
          <p:nvPicPr>
            <p:cNvPr id="324" name="Google Shape;324;p16"/>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325" name="Google Shape;325;p16"/>
            <p:cNvCxnSpPr/>
            <p:nvPr/>
          </p:nvCxnSpPr>
          <p:spPr>
            <a:xfrm>
              <a:off x="1632394" y="460384"/>
              <a:ext cx="0" cy="219345"/>
            </a:xfrm>
            <a:prstGeom prst="straightConnector1">
              <a:avLst/>
            </a:prstGeom>
            <a:noFill/>
            <a:ln cap="flat" cmpd="sng" w="9525">
              <a:solidFill>
                <a:schemeClr val="dk2"/>
              </a:solidFill>
              <a:prstDash val="solid"/>
              <a:round/>
              <a:headEnd len="sm" w="sm" type="none"/>
              <a:tailEnd len="sm" w="sm" type="none"/>
            </a:ln>
          </p:spPr>
        </p:cxnSp>
        <p:cxnSp>
          <p:nvCxnSpPr>
            <p:cNvPr id="326" name="Google Shape;326;p16"/>
            <p:cNvCxnSpPr/>
            <p:nvPr/>
          </p:nvCxnSpPr>
          <p:spPr>
            <a:xfrm>
              <a:off x="1632360" y="460384"/>
              <a:ext cx="0" cy="219345"/>
            </a:xfrm>
            <a:prstGeom prst="straightConnector1">
              <a:avLst/>
            </a:prstGeom>
            <a:noFill/>
            <a:ln cap="flat" cmpd="sng" w="9525">
              <a:solidFill>
                <a:schemeClr val="dk2"/>
              </a:solidFill>
              <a:prstDash val="solid"/>
              <a:round/>
              <a:headEnd len="sm" w="sm" type="none"/>
              <a:tailEnd len="sm" w="sm" type="none"/>
            </a:ln>
          </p:spPr>
        </p:cxnSp>
        <p:pic>
          <p:nvPicPr>
            <p:cNvPr id="327" name="Google Shape;327;p16"/>
            <p:cNvPicPr preferRelativeResize="0"/>
            <p:nvPr/>
          </p:nvPicPr>
          <p:blipFill rotWithShape="1">
            <a:blip r:embed="rId4">
              <a:alphaModFix/>
            </a:blip>
            <a:srcRect b="0" l="9894" r="8731" t="0"/>
            <a:stretch/>
          </p:blipFill>
          <p:spPr>
            <a:xfrm>
              <a:off x="400885" y="325214"/>
              <a:ext cx="1033078" cy="489727"/>
            </a:xfrm>
            <a:prstGeom prst="rect">
              <a:avLst/>
            </a:prstGeom>
            <a:noFill/>
            <a:ln>
              <a:noFill/>
            </a:ln>
          </p:spPr>
        </p:pic>
      </p:grpSp>
      <p:sp>
        <p:nvSpPr>
          <p:cNvPr id="328" name="Google Shape;328;p16"/>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Model Terbaik dan Faktor yang Mepengaruhi Churn</a:t>
            </a:r>
            <a:endParaRPr sz="2820">
              <a:solidFill>
                <a:srgbClr val="A338EB"/>
              </a:solidFill>
              <a:latin typeface="Maven Pro SemiBold"/>
              <a:ea typeface="Maven Pro SemiBold"/>
              <a:cs typeface="Maven Pro SemiBold"/>
              <a:sym typeface="Maven Pro SemiBold"/>
            </a:endParaRPr>
          </a:p>
        </p:txBody>
      </p:sp>
      <p:sp>
        <p:nvSpPr>
          <p:cNvPr id="329" name="Google Shape;329;p16"/>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Modelling</a:t>
            </a:r>
            <a:endParaRPr b="1" i="0" sz="1000" u="none" cap="none" strike="noStrike">
              <a:solidFill>
                <a:srgbClr val="601F99"/>
              </a:solidFill>
              <a:latin typeface="Inter"/>
              <a:ea typeface="Inter"/>
              <a:cs typeface="Inter"/>
              <a:sym typeface="Int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0FF"/>
        </a:solidFill>
      </p:bgPr>
    </p:bg>
    <p:spTree>
      <p:nvGrpSpPr>
        <p:cNvPr id="70" name="Shape 70"/>
        <p:cNvGrpSpPr/>
        <p:nvPr/>
      </p:nvGrpSpPr>
      <p:grpSpPr>
        <a:xfrm>
          <a:off x="0" y="0"/>
          <a:ext cx="0" cy="0"/>
          <a:chOff x="0" y="0"/>
          <a:chExt cx="0" cy="0"/>
        </a:xfrm>
      </p:grpSpPr>
      <p:sp>
        <p:nvSpPr>
          <p:cNvPr id="71" name="Google Shape;71;p3"/>
          <p:cNvSpPr txBox="1"/>
          <p:nvPr>
            <p:ph type="title"/>
          </p:nvPr>
        </p:nvSpPr>
        <p:spPr>
          <a:xfrm>
            <a:off x="517750" y="1101600"/>
            <a:ext cx="6253800" cy="2940300"/>
          </a:xfrm>
          <a:prstGeom prst="rect">
            <a:avLst/>
          </a:prstGeom>
          <a:noFill/>
          <a:ln>
            <a:noFill/>
          </a:ln>
        </p:spPr>
        <p:txBody>
          <a:bodyPr anchorCtr="0" anchor="ctr" bIns="91425" lIns="91425" spcFirstLastPara="1" rIns="91425" wrap="square" tIns="91425">
            <a:normAutofit/>
          </a:bodyPr>
          <a:lstStyle/>
          <a:p>
            <a:pPr indent="-381000" lvl="0" marL="457200" rtl="0" algn="l">
              <a:lnSpc>
                <a:spcPct val="150000"/>
              </a:lnSpc>
              <a:spcBef>
                <a:spcPts val="0"/>
              </a:spcBef>
              <a:spcAft>
                <a:spcPts val="0"/>
              </a:spcAft>
              <a:buClr>
                <a:srgbClr val="282828"/>
              </a:buClr>
              <a:buSzPts val="2400"/>
              <a:buFont typeface="Maven Pro SemiBold"/>
              <a:buAutoNum type="arabicPeriod"/>
            </a:pPr>
            <a:r>
              <a:rPr lang="en" sz="2400">
                <a:solidFill>
                  <a:srgbClr val="282828"/>
                </a:solidFill>
                <a:latin typeface="Maven Pro SemiBold"/>
                <a:ea typeface="Maven Pro SemiBold"/>
                <a:cs typeface="Maven Pro SemiBold"/>
                <a:sym typeface="Maven Pro SemiBold"/>
              </a:rPr>
              <a:t>Latar Belakang</a:t>
            </a:r>
            <a:endParaRPr sz="2400">
              <a:solidFill>
                <a:srgbClr val="282828"/>
              </a:solidFill>
              <a:latin typeface="Maven Pro SemiBold"/>
              <a:ea typeface="Maven Pro SemiBold"/>
              <a:cs typeface="Maven Pro SemiBold"/>
              <a:sym typeface="Maven Pro SemiBold"/>
            </a:endParaRPr>
          </a:p>
          <a:p>
            <a:pPr indent="-381000" lvl="0" marL="457200" rtl="0" algn="l">
              <a:lnSpc>
                <a:spcPct val="150000"/>
              </a:lnSpc>
              <a:spcBef>
                <a:spcPts val="0"/>
              </a:spcBef>
              <a:spcAft>
                <a:spcPts val="0"/>
              </a:spcAft>
              <a:buClr>
                <a:srgbClr val="282828"/>
              </a:buClr>
              <a:buSzPts val="2400"/>
              <a:buFont typeface="Maven Pro SemiBold"/>
              <a:buAutoNum type="arabicPeriod"/>
            </a:pPr>
            <a:r>
              <a:rPr lang="en" sz="2400">
                <a:solidFill>
                  <a:srgbClr val="282828"/>
                </a:solidFill>
                <a:latin typeface="Maven Pro SemiBold"/>
                <a:ea typeface="Maven Pro SemiBold"/>
                <a:cs typeface="Maven Pro SemiBold"/>
                <a:sym typeface="Maven Pro SemiBold"/>
              </a:rPr>
              <a:t>Explorasi Data dan Visualisasi</a:t>
            </a:r>
            <a:endParaRPr sz="2400">
              <a:solidFill>
                <a:srgbClr val="282828"/>
              </a:solidFill>
              <a:latin typeface="Maven Pro SemiBold"/>
              <a:ea typeface="Maven Pro SemiBold"/>
              <a:cs typeface="Maven Pro SemiBold"/>
              <a:sym typeface="Maven Pro SemiBold"/>
            </a:endParaRPr>
          </a:p>
          <a:p>
            <a:pPr indent="-381000" lvl="0" marL="457200" rtl="0" algn="l">
              <a:lnSpc>
                <a:spcPct val="150000"/>
              </a:lnSpc>
              <a:spcBef>
                <a:spcPts val="0"/>
              </a:spcBef>
              <a:spcAft>
                <a:spcPts val="0"/>
              </a:spcAft>
              <a:buClr>
                <a:srgbClr val="282828"/>
              </a:buClr>
              <a:buSzPts val="2400"/>
              <a:buFont typeface="Maven Pro SemiBold"/>
              <a:buAutoNum type="arabicPeriod"/>
            </a:pPr>
            <a:r>
              <a:rPr lang="en" sz="2400">
                <a:solidFill>
                  <a:srgbClr val="282828"/>
                </a:solidFill>
                <a:latin typeface="Maven Pro SemiBold"/>
                <a:ea typeface="Maven Pro SemiBold"/>
                <a:cs typeface="Maven Pro SemiBold"/>
                <a:sym typeface="Maven Pro SemiBold"/>
              </a:rPr>
              <a:t>Modelling</a:t>
            </a:r>
            <a:endParaRPr sz="2400">
              <a:solidFill>
                <a:srgbClr val="282828"/>
              </a:solidFill>
              <a:latin typeface="Maven Pro SemiBold"/>
              <a:ea typeface="Maven Pro SemiBold"/>
              <a:cs typeface="Maven Pro SemiBold"/>
              <a:sym typeface="Maven Pro SemiBold"/>
            </a:endParaRPr>
          </a:p>
          <a:p>
            <a:pPr indent="-381000" lvl="0" marL="457200" rtl="0" algn="l">
              <a:lnSpc>
                <a:spcPct val="150000"/>
              </a:lnSpc>
              <a:spcBef>
                <a:spcPts val="0"/>
              </a:spcBef>
              <a:spcAft>
                <a:spcPts val="0"/>
              </a:spcAft>
              <a:buClr>
                <a:srgbClr val="282828"/>
              </a:buClr>
              <a:buSzPts val="2400"/>
              <a:buFont typeface="Maven Pro SemiBold"/>
              <a:buAutoNum type="arabicPeriod"/>
            </a:pPr>
            <a:r>
              <a:rPr lang="en" sz="2400">
                <a:solidFill>
                  <a:srgbClr val="282828"/>
                </a:solidFill>
                <a:latin typeface="Maven Pro SemiBold"/>
                <a:ea typeface="Maven Pro SemiBold"/>
                <a:cs typeface="Maven Pro SemiBold"/>
                <a:sym typeface="Maven Pro SemiBold"/>
              </a:rPr>
              <a:t>Kesimpulan</a:t>
            </a:r>
            <a:endParaRPr sz="2400">
              <a:solidFill>
                <a:srgbClr val="282828"/>
              </a:solidFill>
              <a:latin typeface="Maven Pro SemiBold"/>
              <a:ea typeface="Maven Pro SemiBold"/>
              <a:cs typeface="Maven Pro SemiBold"/>
              <a:sym typeface="Maven Pro SemiBold"/>
            </a:endParaRPr>
          </a:p>
        </p:txBody>
      </p:sp>
      <p:pic>
        <p:nvPicPr>
          <p:cNvPr id="72" name="Google Shape;72;p3"/>
          <p:cNvPicPr preferRelativeResize="0"/>
          <p:nvPr/>
        </p:nvPicPr>
        <p:blipFill rotWithShape="1">
          <a:blip r:embed="rId3">
            <a:alphaModFix/>
          </a:blip>
          <a:srcRect b="39246" l="0" r="43099" t="0"/>
          <a:stretch/>
        </p:blipFill>
        <p:spPr>
          <a:xfrm>
            <a:off x="5082000" y="1401150"/>
            <a:ext cx="4061998" cy="3742351"/>
          </a:xfrm>
          <a:prstGeom prst="rect">
            <a:avLst/>
          </a:prstGeom>
          <a:noFill/>
          <a:ln>
            <a:noFill/>
          </a:ln>
        </p:spPr>
      </p:pic>
      <p:sp>
        <p:nvSpPr>
          <p:cNvPr id="73" name="Google Shape;73;p3"/>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sp>
        <p:nvSpPr>
          <p:cNvPr id="74" name="Google Shape;74;p3"/>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601F99"/>
                </a:solidFill>
                <a:latin typeface="Inter"/>
                <a:ea typeface="Inter"/>
                <a:cs typeface="Inter"/>
                <a:sym typeface="Inter"/>
              </a:rPr>
              <a:t>Daftar Isi</a:t>
            </a:r>
            <a:endParaRPr b="1" i="0" sz="1000" u="none" cap="none" strike="noStrike">
              <a:solidFill>
                <a:srgbClr val="601F99"/>
              </a:solidFill>
              <a:latin typeface="Inter"/>
              <a:ea typeface="Inter"/>
              <a:cs typeface="Inter"/>
              <a:sym typeface="Inter"/>
            </a:endParaRPr>
          </a:p>
        </p:txBody>
      </p:sp>
      <p:grpSp>
        <p:nvGrpSpPr>
          <p:cNvPr id="75" name="Google Shape;75;p3"/>
          <p:cNvGrpSpPr/>
          <p:nvPr/>
        </p:nvGrpSpPr>
        <p:grpSpPr>
          <a:xfrm>
            <a:off x="7503019" y="95797"/>
            <a:ext cx="1516771" cy="323122"/>
            <a:chOff x="400885" y="325214"/>
            <a:chExt cx="2298835" cy="489727"/>
          </a:xfrm>
        </p:grpSpPr>
        <p:pic>
          <p:nvPicPr>
            <p:cNvPr id="76" name="Google Shape;76;p3"/>
            <p:cNvPicPr preferRelativeResize="0"/>
            <p:nvPr/>
          </p:nvPicPr>
          <p:blipFill rotWithShape="1">
            <a:blip r:embed="rId4">
              <a:alphaModFix/>
            </a:blip>
            <a:srcRect b="0" l="0" r="0" t="0"/>
            <a:stretch/>
          </p:blipFill>
          <p:spPr>
            <a:xfrm>
              <a:off x="1906971" y="358726"/>
              <a:ext cx="792749" cy="422701"/>
            </a:xfrm>
            <a:prstGeom prst="rect">
              <a:avLst/>
            </a:prstGeom>
            <a:noFill/>
            <a:ln>
              <a:noFill/>
            </a:ln>
          </p:spPr>
        </p:pic>
        <p:cxnSp>
          <p:nvCxnSpPr>
            <p:cNvPr id="77" name="Google Shape;77;p3"/>
            <p:cNvCxnSpPr/>
            <p:nvPr/>
          </p:nvCxnSpPr>
          <p:spPr>
            <a:xfrm>
              <a:off x="1632394" y="460384"/>
              <a:ext cx="0" cy="219345"/>
            </a:xfrm>
            <a:prstGeom prst="straightConnector1">
              <a:avLst/>
            </a:prstGeom>
            <a:noFill/>
            <a:ln cap="flat" cmpd="sng" w="9525">
              <a:solidFill>
                <a:schemeClr val="dk2"/>
              </a:solidFill>
              <a:prstDash val="solid"/>
              <a:round/>
              <a:headEnd len="sm" w="sm" type="none"/>
              <a:tailEnd len="sm" w="sm" type="none"/>
            </a:ln>
          </p:spPr>
        </p:cxnSp>
        <p:cxnSp>
          <p:nvCxnSpPr>
            <p:cNvPr id="78" name="Google Shape;78;p3"/>
            <p:cNvCxnSpPr/>
            <p:nvPr/>
          </p:nvCxnSpPr>
          <p:spPr>
            <a:xfrm>
              <a:off x="1632360" y="460384"/>
              <a:ext cx="0" cy="219345"/>
            </a:xfrm>
            <a:prstGeom prst="straightConnector1">
              <a:avLst/>
            </a:prstGeom>
            <a:noFill/>
            <a:ln cap="flat" cmpd="sng" w="9525">
              <a:solidFill>
                <a:schemeClr val="dk2"/>
              </a:solidFill>
              <a:prstDash val="solid"/>
              <a:round/>
              <a:headEnd len="sm" w="sm" type="none"/>
              <a:tailEnd len="sm" w="sm" type="none"/>
            </a:ln>
          </p:spPr>
        </p:cxnSp>
        <p:pic>
          <p:nvPicPr>
            <p:cNvPr id="79" name="Google Shape;79;p3"/>
            <p:cNvPicPr preferRelativeResize="0"/>
            <p:nvPr/>
          </p:nvPicPr>
          <p:blipFill rotWithShape="1">
            <a:blip r:embed="rId5">
              <a:alphaModFix/>
            </a:blip>
            <a:srcRect b="0" l="9894" r="8731" t="0"/>
            <a:stretch/>
          </p:blipFill>
          <p:spPr>
            <a:xfrm>
              <a:off x="400885" y="325214"/>
              <a:ext cx="1033078" cy="489727"/>
            </a:xfrm>
            <a:prstGeom prst="rect">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g13bea77423a_2_20"/>
          <p:cNvSpPr txBox="1"/>
          <p:nvPr>
            <p:ph idx="1" type="body"/>
          </p:nvPr>
        </p:nvSpPr>
        <p:spPr>
          <a:xfrm>
            <a:off x="3755375" y="1492925"/>
            <a:ext cx="4490400" cy="292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SzPts val="1800"/>
              <a:buNone/>
            </a:pPr>
            <a:r>
              <a:rPr lang="en" sz="1500">
                <a:solidFill>
                  <a:srgbClr val="282828"/>
                </a:solidFill>
                <a:latin typeface="Inter"/>
                <a:ea typeface="Inter"/>
                <a:cs typeface="Inter"/>
                <a:sym typeface="Inter"/>
              </a:rPr>
              <a:t>Faktor yang mempengaruhi:</a:t>
            </a:r>
            <a:endParaRPr sz="1500">
              <a:solidFill>
                <a:srgbClr val="282828"/>
              </a:solidFill>
              <a:latin typeface="Inter"/>
              <a:ea typeface="Inter"/>
              <a:cs typeface="Inter"/>
              <a:sym typeface="Inter"/>
            </a:endParaRPr>
          </a:p>
          <a:p>
            <a:pPr indent="0" lvl="0" marL="0" rtl="0" algn="l">
              <a:lnSpc>
                <a:spcPct val="115000"/>
              </a:lnSpc>
              <a:spcBef>
                <a:spcPts val="1000"/>
              </a:spcBef>
              <a:spcAft>
                <a:spcPts val="1000"/>
              </a:spcAft>
              <a:buSzPts val="1800"/>
              <a:buNone/>
            </a:pPr>
            <a:r>
              <a:rPr lang="en" sz="1500">
                <a:solidFill>
                  <a:srgbClr val="282828"/>
                </a:solidFill>
                <a:latin typeface="Inter"/>
                <a:ea typeface="Inter"/>
                <a:cs typeface="Inter"/>
                <a:sym typeface="Inter"/>
              </a:rPr>
              <a:t>Berdasarkan gambar disamping diketahui bahwa faktor yang paling berpengaruh terhadap nilai Churn yaitu RoamMins, sehingga dapat disimpulkan bahwa untuk mengurangi nilai Churn kita harus mengurangi RoamMins pada data Customer Churn.</a:t>
            </a:r>
            <a:endParaRPr sz="1500">
              <a:solidFill>
                <a:srgbClr val="282828"/>
              </a:solidFill>
              <a:latin typeface="Inter"/>
              <a:ea typeface="Inter"/>
              <a:cs typeface="Inter"/>
              <a:sym typeface="Inter"/>
            </a:endParaRPr>
          </a:p>
        </p:txBody>
      </p:sp>
      <p:sp>
        <p:nvSpPr>
          <p:cNvPr id="335" name="Google Shape;335;g13bea77423a_2_20"/>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336" name="Google Shape;336;g13bea77423a_2_20"/>
          <p:cNvGrpSpPr/>
          <p:nvPr/>
        </p:nvGrpSpPr>
        <p:grpSpPr>
          <a:xfrm>
            <a:off x="7503019" y="95797"/>
            <a:ext cx="1516771" cy="323122"/>
            <a:chOff x="400885" y="325214"/>
            <a:chExt cx="2298835" cy="489727"/>
          </a:xfrm>
        </p:grpSpPr>
        <p:pic>
          <p:nvPicPr>
            <p:cNvPr id="337" name="Google Shape;337;g13bea77423a_2_20"/>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338" name="Google Shape;338;g13bea77423a_2_20"/>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339" name="Google Shape;339;g13bea77423a_2_20"/>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340" name="Google Shape;340;g13bea77423a_2_20"/>
            <p:cNvPicPr preferRelativeResize="0"/>
            <p:nvPr/>
          </p:nvPicPr>
          <p:blipFill rotWithShape="1">
            <a:blip r:embed="rId4">
              <a:alphaModFix/>
            </a:blip>
            <a:srcRect b="0" l="9895" r="8731" t="0"/>
            <a:stretch/>
          </p:blipFill>
          <p:spPr>
            <a:xfrm>
              <a:off x="400885" y="325214"/>
              <a:ext cx="1033078" cy="489727"/>
            </a:xfrm>
            <a:prstGeom prst="rect">
              <a:avLst/>
            </a:prstGeom>
            <a:noFill/>
            <a:ln>
              <a:noFill/>
            </a:ln>
          </p:spPr>
        </p:pic>
      </p:grpSp>
      <p:sp>
        <p:nvSpPr>
          <p:cNvPr id="341" name="Google Shape;341;g13bea77423a_2_20"/>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Model Terbaik dan Faktor yang Mepengaruhi Churn</a:t>
            </a:r>
            <a:endParaRPr sz="2820">
              <a:solidFill>
                <a:srgbClr val="A338EB"/>
              </a:solidFill>
              <a:latin typeface="Maven Pro SemiBold"/>
              <a:ea typeface="Maven Pro SemiBold"/>
              <a:cs typeface="Maven Pro SemiBold"/>
              <a:sym typeface="Maven Pro SemiBold"/>
            </a:endParaRPr>
          </a:p>
        </p:txBody>
      </p:sp>
      <p:sp>
        <p:nvSpPr>
          <p:cNvPr id="342" name="Google Shape;342;g13bea77423a_2_20"/>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Modelling</a:t>
            </a:r>
            <a:endParaRPr b="1" i="0" sz="1000" u="none" cap="none" strike="noStrike">
              <a:solidFill>
                <a:srgbClr val="601F99"/>
              </a:solidFill>
              <a:latin typeface="Inter"/>
              <a:ea typeface="Inter"/>
              <a:cs typeface="Inter"/>
              <a:sym typeface="Inter"/>
            </a:endParaRPr>
          </a:p>
        </p:txBody>
      </p:sp>
      <p:pic>
        <p:nvPicPr>
          <p:cNvPr id="343" name="Google Shape;343;g13bea77423a_2_20"/>
          <p:cNvPicPr preferRelativeResize="0"/>
          <p:nvPr/>
        </p:nvPicPr>
        <p:blipFill>
          <a:blip r:embed="rId5">
            <a:alphaModFix/>
          </a:blip>
          <a:stretch>
            <a:fillRect/>
          </a:stretch>
        </p:blipFill>
        <p:spPr>
          <a:xfrm>
            <a:off x="0" y="1514474"/>
            <a:ext cx="3602975" cy="30935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g13bea77423a_2_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A338EB"/>
                </a:solidFill>
              </a:rPr>
              <a:t>Saran untuk stakeholder</a:t>
            </a:r>
            <a:endParaRPr b="1">
              <a:solidFill>
                <a:srgbClr val="A338EB"/>
              </a:solidFill>
            </a:endParaRPr>
          </a:p>
        </p:txBody>
      </p:sp>
      <p:sp>
        <p:nvSpPr>
          <p:cNvPr id="349" name="Google Shape;349;g13bea77423a_2_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23850" lvl="0" marL="457200" rtl="0" algn="just">
              <a:lnSpc>
                <a:spcPct val="105000"/>
              </a:lnSpc>
              <a:spcBef>
                <a:spcPts val="0"/>
              </a:spcBef>
              <a:spcAft>
                <a:spcPts val="0"/>
              </a:spcAft>
              <a:buSzPts val="1500"/>
              <a:buChar char="●"/>
            </a:pPr>
            <a:r>
              <a:rPr lang="en" sz="1500"/>
              <a:t>Perusahaan atau industri telekomunikasi yang berbasis pelanggan untuk memenuhi kebutuhannya agar bertahan dalam lingkungan yang kompetitif, mereka dapat lebih memperhatikan tiga variabel yang paling mempengaruhi Churn yaitu yaitu variabel RoamMins, OvarageFee, dan Monthly Charge.</a:t>
            </a:r>
            <a:endParaRPr sz="1500"/>
          </a:p>
          <a:p>
            <a:pPr indent="0" lvl="0" marL="457200" rtl="0" algn="just">
              <a:lnSpc>
                <a:spcPct val="105000"/>
              </a:lnSpc>
              <a:spcBef>
                <a:spcPts val="0"/>
              </a:spcBef>
              <a:spcAft>
                <a:spcPts val="0"/>
              </a:spcAft>
              <a:buNone/>
            </a:pPr>
            <a:r>
              <a:t/>
            </a:r>
            <a:endParaRPr sz="1500"/>
          </a:p>
          <a:p>
            <a:pPr indent="-323850" lvl="0" marL="457200" rtl="0" algn="just">
              <a:lnSpc>
                <a:spcPct val="105000"/>
              </a:lnSpc>
              <a:spcBef>
                <a:spcPts val="0"/>
              </a:spcBef>
              <a:spcAft>
                <a:spcPts val="0"/>
              </a:spcAft>
              <a:buSzPts val="1500"/>
              <a:buChar char="●"/>
            </a:pPr>
            <a:r>
              <a:rPr lang="en" sz="1500"/>
              <a:t>Perusahaan juga bisa melakukan inovasi dengan adanya pembelian paket data untuk Call Service jika melakukan panggilan yang lama supaya monthly charge pelanggan nantinya tidak akan semakin besar dan minat pelanggan untuk retained semakin besar.</a:t>
            </a:r>
            <a:endParaRPr sz="1500"/>
          </a:p>
          <a:p>
            <a:pPr indent="0" lvl="0" marL="457200" rtl="0" algn="l">
              <a:lnSpc>
                <a:spcPct val="105000"/>
              </a:lnSpc>
              <a:spcBef>
                <a:spcPts val="0"/>
              </a:spcBef>
              <a:spcAft>
                <a:spcPts val="0"/>
              </a:spcAft>
              <a:buClr>
                <a:schemeClr val="dk1"/>
              </a:buClr>
              <a:buSzPts val="1100"/>
              <a:buFont typeface="Arial"/>
              <a:buNone/>
            </a:pPr>
            <a:r>
              <a:t/>
            </a:r>
            <a:endParaRPr sz="1500"/>
          </a:p>
          <a:p>
            <a:pPr indent="0" lvl="0" marL="457200" rtl="0" algn="l">
              <a:lnSpc>
                <a:spcPct val="105000"/>
              </a:lnSpc>
              <a:spcBef>
                <a:spcPts val="0"/>
              </a:spcBef>
              <a:spcAft>
                <a:spcPts val="0"/>
              </a:spcAft>
              <a:buClr>
                <a:schemeClr val="dk1"/>
              </a:buClr>
              <a:buSzPts val="1100"/>
              <a:buFont typeface="Arial"/>
              <a:buNone/>
            </a:pPr>
            <a:r>
              <a:t/>
            </a:r>
            <a:endParaRPr sz="1500"/>
          </a:p>
          <a:p>
            <a:pPr indent="0" lvl="0" marL="457200" rtl="0" algn="l">
              <a:lnSpc>
                <a:spcPct val="105000"/>
              </a:lnSpc>
              <a:spcBef>
                <a:spcPts val="0"/>
              </a:spcBef>
              <a:spcAft>
                <a:spcPts val="0"/>
              </a:spcAft>
              <a:buClr>
                <a:schemeClr val="dk1"/>
              </a:buClr>
              <a:buSzPts val="1100"/>
              <a:buFont typeface="Arial"/>
              <a:buNone/>
            </a:pPr>
            <a:r>
              <a:t/>
            </a:r>
            <a:endParaRPr sz="1500"/>
          </a:p>
          <a:p>
            <a:pPr indent="0" lvl="0" marL="457200" rtl="0" algn="l">
              <a:lnSpc>
                <a:spcPct val="105000"/>
              </a:lnSpc>
              <a:spcBef>
                <a:spcPts val="0"/>
              </a:spcBef>
              <a:spcAft>
                <a:spcPts val="0"/>
              </a:spcAft>
              <a:buNone/>
            </a:pPr>
            <a:r>
              <a:t/>
            </a:r>
            <a:endParaRPr sz="1500"/>
          </a:p>
        </p:txBody>
      </p:sp>
      <p:sp>
        <p:nvSpPr>
          <p:cNvPr id="350" name="Google Shape;350;g13bea77423a_2_36"/>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351" name="Google Shape;351;g13bea77423a_2_36"/>
          <p:cNvGrpSpPr/>
          <p:nvPr/>
        </p:nvGrpSpPr>
        <p:grpSpPr>
          <a:xfrm>
            <a:off x="7503019" y="95797"/>
            <a:ext cx="1516771" cy="323122"/>
            <a:chOff x="400885" y="325214"/>
            <a:chExt cx="2298835" cy="489727"/>
          </a:xfrm>
        </p:grpSpPr>
        <p:pic>
          <p:nvPicPr>
            <p:cNvPr id="352" name="Google Shape;352;g13bea77423a_2_36"/>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353" name="Google Shape;353;g13bea77423a_2_36"/>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354" name="Google Shape;354;g13bea77423a_2_36"/>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355" name="Google Shape;355;g13bea77423a_2_36"/>
            <p:cNvPicPr preferRelativeResize="0"/>
            <p:nvPr/>
          </p:nvPicPr>
          <p:blipFill rotWithShape="1">
            <a:blip r:embed="rId4">
              <a:alphaModFix/>
            </a:blip>
            <a:srcRect b="0" l="9895" r="8731" t="0"/>
            <a:stretch/>
          </p:blipFill>
          <p:spPr>
            <a:xfrm>
              <a:off x="400885" y="325214"/>
              <a:ext cx="1033078" cy="489727"/>
            </a:xfrm>
            <a:prstGeom prst="rect">
              <a:avLst/>
            </a:prstGeom>
            <a:noFill/>
            <a:ln>
              <a:noFill/>
            </a:ln>
          </p:spPr>
        </p:pic>
      </p:grpSp>
      <p:sp>
        <p:nvSpPr>
          <p:cNvPr id="356" name="Google Shape;356;g13bea77423a_2_36"/>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lang="en" sz="1000">
                <a:solidFill>
                  <a:srgbClr val="601F99"/>
                </a:solidFill>
                <a:latin typeface="Inter"/>
                <a:ea typeface="Inter"/>
                <a:cs typeface="Inter"/>
                <a:sym typeface="Inter"/>
              </a:rPr>
              <a:t>Conclusion </a:t>
            </a:r>
            <a:endParaRPr b="1" i="0" sz="1000" u="none" cap="none" strike="noStrike">
              <a:solidFill>
                <a:srgbClr val="601F99"/>
              </a:solidFill>
              <a:latin typeface="Inter"/>
              <a:ea typeface="Inter"/>
              <a:cs typeface="Inter"/>
              <a:sym typeface="Inte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01F99"/>
        </a:solidFill>
      </p:bgPr>
    </p:bg>
    <p:spTree>
      <p:nvGrpSpPr>
        <p:cNvPr id="360" name="Shape 360"/>
        <p:cNvGrpSpPr/>
        <p:nvPr/>
      </p:nvGrpSpPr>
      <p:grpSpPr>
        <a:xfrm>
          <a:off x="0" y="0"/>
          <a:ext cx="0" cy="0"/>
          <a:chOff x="0" y="0"/>
          <a:chExt cx="0" cy="0"/>
        </a:xfrm>
      </p:grpSpPr>
      <p:sp>
        <p:nvSpPr>
          <p:cNvPr id="361" name="Google Shape;361;p17"/>
          <p:cNvSpPr txBox="1"/>
          <p:nvPr>
            <p:ph type="title"/>
          </p:nvPr>
        </p:nvSpPr>
        <p:spPr>
          <a:xfrm>
            <a:off x="430058" y="1162650"/>
            <a:ext cx="4114800" cy="2644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4800"/>
              <a:buNone/>
            </a:pPr>
            <a:r>
              <a:rPr lang="en">
                <a:solidFill>
                  <a:schemeClr val="lt1"/>
                </a:solidFill>
                <a:latin typeface="Maven Pro SemiBold"/>
                <a:ea typeface="Maven Pro SemiBold"/>
                <a:cs typeface="Maven Pro SemiBold"/>
                <a:sym typeface="Maven Pro SemiBold"/>
              </a:rPr>
              <a:t>Terima kasih!</a:t>
            </a:r>
            <a:endParaRPr>
              <a:solidFill>
                <a:schemeClr val="lt1"/>
              </a:solidFill>
              <a:latin typeface="Maven Pro SemiBold"/>
              <a:ea typeface="Maven Pro SemiBold"/>
              <a:cs typeface="Maven Pro SemiBold"/>
              <a:sym typeface="Maven Pro SemiBold"/>
            </a:endParaRPr>
          </a:p>
          <a:p>
            <a:pPr indent="0" lvl="0" marL="0" rtl="0" algn="ctr">
              <a:lnSpc>
                <a:spcPct val="115000"/>
              </a:lnSpc>
              <a:spcBef>
                <a:spcPts val="0"/>
              </a:spcBef>
              <a:spcAft>
                <a:spcPts val="0"/>
              </a:spcAft>
              <a:buSzPts val="4800"/>
              <a:buNone/>
            </a:pPr>
            <a:r>
              <a:rPr lang="en" sz="2800">
                <a:solidFill>
                  <a:srgbClr val="F4F0FF"/>
                </a:solidFill>
                <a:latin typeface="Maven Pro SemiBold"/>
                <a:ea typeface="Maven Pro SemiBold"/>
                <a:cs typeface="Maven Pro SemiBold"/>
                <a:sym typeface="Maven Pro SemiBold"/>
              </a:rPr>
              <a:t>Ada pertanyaan?</a:t>
            </a:r>
            <a:endParaRPr sz="2800">
              <a:solidFill>
                <a:srgbClr val="F4F0FF"/>
              </a:solidFill>
              <a:latin typeface="Maven Pro SemiBold"/>
              <a:ea typeface="Maven Pro SemiBold"/>
              <a:cs typeface="Maven Pro SemiBold"/>
              <a:sym typeface="Maven Pro SemiBold"/>
            </a:endParaRPr>
          </a:p>
        </p:txBody>
      </p:sp>
      <p:pic>
        <p:nvPicPr>
          <p:cNvPr id="362" name="Google Shape;362;p17"/>
          <p:cNvPicPr preferRelativeResize="0"/>
          <p:nvPr/>
        </p:nvPicPr>
        <p:blipFill rotWithShape="1">
          <a:blip r:embed="rId3">
            <a:alphaModFix/>
          </a:blip>
          <a:srcRect b="0" l="0" r="0" t="0"/>
          <a:stretch/>
        </p:blipFill>
        <p:spPr>
          <a:xfrm>
            <a:off x="5029200" y="0"/>
            <a:ext cx="4114800" cy="5143500"/>
          </a:xfrm>
          <a:prstGeom prst="rect">
            <a:avLst/>
          </a:prstGeom>
          <a:noFill/>
          <a:ln>
            <a:noFill/>
          </a:ln>
        </p:spPr>
      </p:pic>
      <p:sp>
        <p:nvSpPr>
          <p:cNvPr id="363" name="Google Shape;363;p17"/>
          <p:cNvSpPr/>
          <p:nvPr/>
        </p:nvSpPr>
        <p:spPr>
          <a:xfrm>
            <a:off x="6256350" y="1438550"/>
            <a:ext cx="1655700" cy="543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4" name="Google Shape;364;p17"/>
          <p:cNvPicPr preferRelativeResize="0"/>
          <p:nvPr/>
        </p:nvPicPr>
        <p:blipFill rotWithShape="1">
          <a:blip r:embed="rId4">
            <a:alphaModFix/>
          </a:blip>
          <a:srcRect b="0" l="9894" r="8731" t="0"/>
          <a:stretch/>
        </p:blipFill>
        <p:spPr>
          <a:xfrm>
            <a:off x="6381425" y="1382127"/>
            <a:ext cx="1405548" cy="666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01F99"/>
        </a:solidFill>
      </p:bgPr>
    </p:bg>
    <p:spTree>
      <p:nvGrpSpPr>
        <p:cNvPr id="83" name="Shape 83"/>
        <p:cNvGrpSpPr/>
        <p:nvPr/>
      </p:nvGrpSpPr>
      <p:grpSpPr>
        <a:xfrm>
          <a:off x="0" y="0"/>
          <a:ext cx="0" cy="0"/>
          <a:chOff x="0" y="0"/>
          <a:chExt cx="0" cy="0"/>
        </a:xfrm>
      </p:grpSpPr>
      <p:sp>
        <p:nvSpPr>
          <p:cNvPr id="84" name="Google Shape;84;p4"/>
          <p:cNvSpPr txBox="1"/>
          <p:nvPr>
            <p:ph type="title"/>
          </p:nvPr>
        </p:nvSpPr>
        <p:spPr>
          <a:xfrm>
            <a:off x="537425" y="1457350"/>
            <a:ext cx="5455500" cy="1783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sz="3600">
                <a:solidFill>
                  <a:schemeClr val="lt1"/>
                </a:solidFill>
                <a:latin typeface="Maven Pro SemiBold"/>
                <a:ea typeface="Maven Pro SemiBold"/>
                <a:cs typeface="Maven Pro SemiBold"/>
                <a:sym typeface="Maven Pro SemiBold"/>
              </a:rPr>
              <a:t>Latar Belakang</a:t>
            </a:r>
            <a:endParaRPr sz="3600">
              <a:solidFill>
                <a:schemeClr val="lt1"/>
              </a:solidFill>
              <a:latin typeface="Maven Pro SemiBold"/>
              <a:ea typeface="Maven Pro SemiBold"/>
              <a:cs typeface="Maven Pro SemiBold"/>
              <a:sym typeface="Maven Pro SemiBold"/>
            </a:endParaRPr>
          </a:p>
        </p:txBody>
      </p:sp>
      <p:pic>
        <p:nvPicPr>
          <p:cNvPr id="85" name="Google Shape;85;p4"/>
          <p:cNvPicPr preferRelativeResize="0"/>
          <p:nvPr/>
        </p:nvPicPr>
        <p:blipFill rotWithShape="1">
          <a:blip r:embed="rId3">
            <a:alphaModFix amt="50000"/>
          </a:blip>
          <a:srcRect b="39246" l="0" r="43099" t="0"/>
          <a:stretch/>
        </p:blipFill>
        <p:spPr>
          <a:xfrm>
            <a:off x="5082000" y="1401150"/>
            <a:ext cx="4061998" cy="3742351"/>
          </a:xfrm>
          <a:prstGeom prst="rect">
            <a:avLst/>
          </a:prstGeom>
          <a:noFill/>
          <a:ln>
            <a:noFill/>
          </a:ln>
        </p:spPr>
      </p:pic>
      <p:sp>
        <p:nvSpPr>
          <p:cNvPr id="86" name="Google Shape;86;p4"/>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Inter"/>
                <a:ea typeface="Inter"/>
                <a:cs typeface="Inter"/>
                <a:sym typeface="Inter"/>
              </a:rPr>
              <a:t>© 2022 Program Studi Independen Bersertifikat Zenius Bersama Kampus Merdeka</a:t>
            </a:r>
            <a:endParaRPr b="0" i="0" sz="900" u="none" cap="none" strike="noStrike">
              <a:solidFill>
                <a:schemeClr val="lt1"/>
              </a:solidFill>
              <a:latin typeface="Inter"/>
              <a:ea typeface="Inter"/>
              <a:cs typeface="Inter"/>
              <a:sym typeface="Inter"/>
            </a:endParaRPr>
          </a:p>
        </p:txBody>
      </p:sp>
      <p:sp>
        <p:nvSpPr>
          <p:cNvPr id="87" name="Google Shape;87;p4"/>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601F99"/>
                </a:solidFill>
                <a:latin typeface="Inter"/>
                <a:ea typeface="Inter"/>
                <a:cs typeface="Inter"/>
                <a:sym typeface="Inter"/>
              </a:rPr>
              <a:t>PUT THE TOPIC HERE AS OVERHEAD</a:t>
            </a:r>
            <a:endParaRPr b="1" i="0" sz="1000" u="none" cap="none" strike="noStrike">
              <a:solidFill>
                <a:srgbClr val="601F99"/>
              </a:solidFill>
              <a:latin typeface="Inter"/>
              <a:ea typeface="Inter"/>
              <a:cs typeface="Inter"/>
              <a:sym typeface="Inter"/>
            </a:endParaRPr>
          </a:p>
        </p:txBody>
      </p:sp>
      <p:cxnSp>
        <p:nvCxnSpPr>
          <p:cNvPr id="88" name="Google Shape;88;p4"/>
          <p:cNvCxnSpPr/>
          <p:nvPr/>
        </p:nvCxnSpPr>
        <p:spPr>
          <a:xfrm>
            <a:off x="8315569" y="184983"/>
            <a:ext cx="0" cy="144724"/>
          </a:xfrm>
          <a:prstGeom prst="straightConnector1">
            <a:avLst/>
          </a:prstGeom>
          <a:noFill/>
          <a:ln cap="flat" cmpd="sng" w="9525">
            <a:solidFill>
              <a:srgbClr val="CCCCCC"/>
            </a:solidFill>
            <a:prstDash val="solid"/>
            <a:round/>
            <a:headEnd len="sm" w="sm" type="none"/>
            <a:tailEnd len="sm" w="sm" type="none"/>
          </a:ln>
        </p:spPr>
      </p:cxnSp>
      <p:cxnSp>
        <p:nvCxnSpPr>
          <p:cNvPr id="89" name="Google Shape;89;p4"/>
          <p:cNvCxnSpPr/>
          <p:nvPr/>
        </p:nvCxnSpPr>
        <p:spPr>
          <a:xfrm>
            <a:off x="8315546" y="184983"/>
            <a:ext cx="0" cy="144724"/>
          </a:xfrm>
          <a:prstGeom prst="straightConnector1">
            <a:avLst/>
          </a:prstGeom>
          <a:noFill/>
          <a:ln cap="flat" cmpd="sng" w="9525">
            <a:solidFill>
              <a:srgbClr val="CCCCCC"/>
            </a:solidFill>
            <a:prstDash val="solid"/>
            <a:round/>
            <a:headEnd len="sm" w="sm" type="none"/>
            <a:tailEnd len="sm" w="sm" type="none"/>
          </a:ln>
        </p:spPr>
      </p:cxnSp>
      <p:pic>
        <p:nvPicPr>
          <p:cNvPr id="90" name="Google Shape;90;p4"/>
          <p:cNvPicPr preferRelativeResize="0"/>
          <p:nvPr/>
        </p:nvPicPr>
        <p:blipFill rotWithShape="1">
          <a:blip r:embed="rId4">
            <a:alphaModFix/>
          </a:blip>
          <a:srcRect b="31665" l="9894" r="8731" t="0"/>
          <a:stretch/>
        </p:blipFill>
        <p:spPr>
          <a:xfrm>
            <a:off x="7503025" y="95799"/>
            <a:ext cx="681626" cy="220799"/>
          </a:xfrm>
          <a:prstGeom prst="rect">
            <a:avLst/>
          </a:prstGeom>
          <a:noFill/>
          <a:ln>
            <a:noFill/>
          </a:ln>
        </p:spPr>
      </p:pic>
      <p:pic>
        <p:nvPicPr>
          <p:cNvPr id="91" name="Google Shape;91;p4"/>
          <p:cNvPicPr preferRelativeResize="0"/>
          <p:nvPr/>
        </p:nvPicPr>
        <p:blipFill rotWithShape="1">
          <a:blip r:embed="rId5">
            <a:alphaModFix/>
          </a:blip>
          <a:srcRect b="0" l="9894" r="8731" t="68332"/>
          <a:stretch/>
        </p:blipFill>
        <p:spPr>
          <a:xfrm>
            <a:off x="7503025" y="316596"/>
            <a:ext cx="681626" cy="102325"/>
          </a:xfrm>
          <a:prstGeom prst="rect">
            <a:avLst/>
          </a:prstGeom>
          <a:noFill/>
          <a:ln>
            <a:noFill/>
          </a:ln>
        </p:spPr>
      </p:pic>
      <p:pic>
        <p:nvPicPr>
          <p:cNvPr id="92" name="Google Shape;92;p4"/>
          <p:cNvPicPr preferRelativeResize="0"/>
          <p:nvPr/>
        </p:nvPicPr>
        <p:blipFill rotWithShape="1">
          <a:blip r:embed="rId6">
            <a:alphaModFix/>
          </a:blip>
          <a:srcRect b="0" l="0" r="0" t="0"/>
          <a:stretch/>
        </p:blipFill>
        <p:spPr>
          <a:xfrm>
            <a:off x="8496725" y="117900"/>
            <a:ext cx="523075" cy="278902"/>
          </a:xfrm>
          <a:prstGeom prst="rect">
            <a:avLst/>
          </a:prstGeom>
          <a:noFill/>
          <a:ln>
            <a:noFill/>
          </a:ln>
        </p:spPr>
      </p:pic>
      <p:sp>
        <p:nvSpPr>
          <p:cNvPr id="93" name="Google Shape;93;p4"/>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Inter"/>
                <a:ea typeface="Inter"/>
                <a:cs typeface="Inter"/>
                <a:sym typeface="Inter"/>
              </a:rPr>
              <a:t>Pendahuluan</a:t>
            </a:r>
            <a:endParaRPr b="1" i="0" sz="1000" u="none" cap="none" strike="noStrike">
              <a:solidFill>
                <a:schemeClr val="lt1"/>
              </a:solidFill>
              <a:latin typeface="Inter"/>
              <a:ea typeface="Inter"/>
              <a:cs typeface="Inter"/>
              <a:sym typeface="Inter"/>
            </a:endParaRPr>
          </a:p>
        </p:txBody>
      </p:sp>
      <p:sp>
        <p:nvSpPr>
          <p:cNvPr id="94" name="Google Shape;94;p4"/>
          <p:cNvSpPr txBox="1"/>
          <p:nvPr/>
        </p:nvSpPr>
        <p:spPr>
          <a:xfrm>
            <a:off x="537425" y="3240750"/>
            <a:ext cx="3705000" cy="714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lt1"/>
              </a:solidFill>
              <a:latin typeface="Inter Medium"/>
              <a:ea typeface="Inter Medium"/>
              <a:cs typeface="Inter Medium"/>
              <a:sym typeface="Inter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5"/>
          <p:cNvSpPr txBox="1"/>
          <p:nvPr>
            <p:ph idx="1" type="body"/>
          </p:nvPr>
        </p:nvSpPr>
        <p:spPr>
          <a:xfrm>
            <a:off x="311700" y="1744750"/>
            <a:ext cx="8313600" cy="292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500">
                <a:solidFill>
                  <a:srgbClr val="282828"/>
                </a:solidFill>
                <a:latin typeface="Inter"/>
                <a:ea typeface="Inter"/>
                <a:cs typeface="Inter"/>
                <a:sym typeface="Inter"/>
              </a:rPr>
              <a:t>Sumber Data: &lt;</a:t>
            </a:r>
            <a:r>
              <a:rPr lang="en" sz="1150">
                <a:solidFill>
                  <a:schemeClr val="dk1"/>
                </a:solidFill>
                <a:highlight>
                  <a:srgbClr val="F2F2F2"/>
                </a:highlight>
              </a:rPr>
              <a:t>https://www.kaggle.com/datasets/barun2104/telecom-churn?datasetId=567482</a:t>
            </a:r>
            <a:r>
              <a:rPr lang="en" sz="1500">
                <a:solidFill>
                  <a:srgbClr val="282828"/>
                </a:solidFill>
                <a:latin typeface="Inter"/>
                <a:ea typeface="Inter"/>
                <a:cs typeface="Inter"/>
                <a:sym typeface="Inter"/>
              </a:rPr>
              <a:t>&gt;</a:t>
            </a:r>
            <a:endParaRPr sz="1500">
              <a:solidFill>
                <a:srgbClr val="282828"/>
              </a:solidFill>
              <a:latin typeface="Inter"/>
              <a:ea typeface="Inter"/>
              <a:cs typeface="Inter"/>
              <a:sym typeface="Inter"/>
            </a:endParaRPr>
          </a:p>
          <a:p>
            <a:pPr indent="0" lvl="0" marL="0" rtl="0" algn="l">
              <a:lnSpc>
                <a:spcPct val="115000"/>
              </a:lnSpc>
              <a:spcBef>
                <a:spcPts val="1000"/>
              </a:spcBef>
              <a:spcAft>
                <a:spcPts val="0"/>
              </a:spcAft>
              <a:buSzPts val="1800"/>
              <a:buNone/>
            </a:pPr>
            <a:r>
              <a:rPr lang="en" sz="1500">
                <a:solidFill>
                  <a:srgbClr val="282828"/>
                </a:solidFill>
                <a:latin typeface="Inter"/>
                <a:ea typeface="Inter"/>
                <a:cs typeface="Inter"/>
                <a:sym typeface="Inter"/>
              </a:rPr>
              <a:t>Problem: </a:t>
            </a:r>
            <a:r>
              <a:rPr b="1" lang="en" sz="1500">
                <a:solidFill>
                  <a:srgbClr val="282828"/>
                </a:solidFill>
                <a:latin typeface="Inter"/>
                <a:ea typeface="Inter"/>
                <a:cs typeface="Inter"/>
                <a:sym typeface="Inter"/>
              </a:rPr>
              <a:t>classification </a:t>
            </a:r>
            <a:endParaRPr sz="1500">
              <a:solidFill>
                <a:srgbClr val="282828"/>
              </a:solidFill>
              <a:latin typeface="Inter"/>
              <a:ea typeface="Inter"/>
              <a:cs typeface="Inter"/>
              <a:sym typeface="Inter"/>
            </a:endParaRPr>
          </a:p>
          <a:p>
            <a:pPr indent="0" lvl="0" marL="0" rtl="0" algn="l">
              <a:lnSpc>
                <a:spcPct val="115000"/>
              </a:lnSpc>
              <a:spcBef>
                <a:spcPts val="1000"/>
              </a:spcBef>
              <a:spcAft>
                <a:spcPts val="0"/>
              </a:spcAft>
              <a:buSzPts val="1800"/>
              <a:buNone/>
            </a:pPr>
            <a:r>
              <a:rPr lang="en" sz="1500">
                <a:solidFill>
                  <a:srgbClr val="282828"/>
                </a:solidFill>
                <a:latin typeface="Inter"/>
                <a:ea typeface="Inter"/>
                <a:cs typeface="Inter"/>
                <a:sym typeface="Inter"/>
              </a:rPr>
              <a:t>Tujuan: </a:t>
            </a:r>
            <a:endParaRPr sz="1500">
              <a:solidFill>
                <a:srgbClr val="282828"/>
              </a:solidFill>
              <a:latin typeface="Inter"/>
              <a:ea typeface="Inter"/>
              <a:cs typeface="Inter"/>
              <a:sym typeface="Inter"/>
            </a:endParaRPr>
          </a:p>
          <a:p>
            <a:pPr indent="-323850" lvl="0" marL="457200" rtl="0" algn="l">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Melakukan klasifikasi guna memperkirakan dan mengelompokkan kelas pada data Customer churn</a:t>
            </a:r>
            <a:endParaRPr sz="1500">
              <a:solidFill>
                <a:srgbClr val="282828"/>
              </a:solidFill>
              <a:latin typeface="Inter"/>
              <a:ea typeface="Inter"/>
              <a:cs typeface="Inter"/>
              <a:sym typeface="Inter"/>
            </a:endParaRPr>
          </a:p>
          <a:p>
            <a:pPr indent="-323850" lvl="0" marL="457200" rtl="0" algn="l">
              <a:lnSpc>
                <a:spcPct val="115000"/>
              </a:lnSpc>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Untuk menganalisis faktor apa saja yang dapat mempengaruhi churn </a:t>
            </a:r>
            <a:endParaRPr sz="1500">
              <a:solidFill>
                <a:srgbClr val="282828"/>
              </a:solidFill>
              <a:latin typeface="Inter"/>
              <a:ea typeface="Inter"/>
              <a:cs typeface="Inter"/>
              <a:sym typeface="Inter"/>
            </a:endParaRPr>
          </a:p>
          <a:p>
            <a:pPr indent="0" lvl="0" marL="0" rtl="0" algn="l">
              <a:lnSpc>
                <a:spcPct val="115000"/>
              </a:lnSpc>
              <a:spcBef>
                <a:spcPts val="1000"/>
              </a:spcBef>
              <a:spcAft>
                <a:spcPts val="1000"/>
              </a:spcAft>
              <a:buSzPts val="1800"/>
              <a:buNone/>
            </a:pPr>
            <a:r>
              <a:t/>
            </a:r>
            <a:endParaRPr sz="1500">
              <a:solidFill>
                <a:srgbClr val="282828"/>
              </a:solidFill>
              <a:latin typeface="Inter"/>
              <a:ea typeface="Inter"/>
              <a:cs typeface="Inter"/>
              <a:sym typeface="Inter"/>
            </a:endParaRPr>
          </a:p>
        </p:txBody>
      </p:sp>
      <p:sp>
        <p:nvSpPr>
          <p:cNvPr id="100" name="Google Shape;100;p5"/>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Latar Belakang</a:t>
            </a:r>
            <a:endParaRPr b="1" i="0" sz="1000" u="none" cap="none" strike="noStrike">
              <a:solidFill>
                <a:srgbClr val="601F99"/>
              </a:solidFill>
              <a:latin typeface="Inter"/>
              <a:ea typeface="Inter"/>
              <a:cs typeface="Inter"/>
              <a:sym typeface="Inter"/>
            </a:endParaRPr>
          </a:p>
        </p:txBody>
      </p:sp>
      <p:sp>
        <p:nvSpPr>
          <p:cNvPr id="101" name="Google Shape;101;p5"/>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102" name="Google Shape;102;p5"/>
          <p:cNvGrpSpPr/>
          <p:nvPr/>
        </p:nvGrpSpPr>
        <p:grpSpPr>
          <a:xfrm>
            <a:off x="7503019" y="95797"/>
            <a:ext cx="1516771" cy="323122"/>
            <a:chOff x="400885" y="325214"/>
            <a:chExt cx="2298835" cy="489727"/>
          </a:xfrm>
        </p:grpSpPr>
        <p:pic>
          <p:nvPicPr>
            <p:cNvPr id="103" name="Google Shape;103;p5"/>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104" name="Google Shape;104;p5"/>
            <p:cNvCxnSpPr/>
            <p:nvPr/>
          </p:nvCxnSpPr>
          <p:spPr>
            <a:xfrm>
              <a:off x="1632394" y="460384"/>
              <a:ext cx="0" cy="219345"/>
            </a:xfrm>
            <a:prstGeom prst="straightConnector1">
              <a:avLst/>
            </a:prstGeom>
            <a:noFill/>
            <a:ln cap="flat" cmpd="sng" w="9525">
              <a:solidFill>
                <a:schemeClr val="dk2"/>
              </a:solidFill>
              <a:prstDash val="solid"/>
              <a:round/>
              <a:headEnd len="sm" w="sm" type="none"/>
              <a:tailEnd len="sm" w="sm" type="none"/>
            </a:ln>
          </p:spPr>
        </p:cxnSp>
        <p:cxnSp>
          <p:nvCxnSpPr>
            <p:cNvPr id="105" name="Google Shape;105;p5"/>
            <p:cNvCxnSpPr/>
            <p:nvPr/>
          </p:nvCxnSpPr>
          <p:spPr>
            <a:xfrm>
              <a:off x="1632360" y="460384"/>
              <a:ext cx="0" cy="219345"/>
            </a:xfrm>
            <a:prstGeom prst="straightConnector1">
              <a:avLst/>
            </a:prstGeom>
            <a:noFill/>
            <a:ln cap="flat" cmpd="sng" w="9525">
              <a:solidFill>
                <a:schemeClr val="dk2"/>
              </a:solidFill>
              <a:prstDash val="solid"/>
              <a:round/>
              <a:headEnd len="sm" w="sm" type="none"/>
              <a:tailEnd len="sm" w="sm" type="none"/>
            </a:ln>
          </p:spPr>
        </p:cxnSp>
        <p:pic>
          <p:nvPicPr>
            <p:cNvPr id="106" name="Google Shape;106;p5"/>
            <p:cNvPicPr preferRelativeResize="0"/>
            <p:nvPr/>
          </p:nvPicPr>
          <p:blipFill rotWithShape="1">
            <a:blip r:embed="rId4">
              <a:alphaModFix/>
            </a:blip>
            <a:srcRect b="0" l="9894" r="8731" t="0"/>
            <a:stretch/>
          </p:blipFill>
          <p:spPr>
            <a:xfrm>
              <a:off x="400885" y="325214"/>
              <a:ext cx="1033078" cy="489727"/>
            </a:xfrm>
            <a:prstGeom prst="rect">
              <a:avLst/>
            </a:prstGeom>
            <a:noFill/>
            <a:ln>
              <a:noFill/>
            </a:ln>
          </p:spPr>
        </p:pic>
      </p:grpSp>
      <p:sp>
        <p:nvSpPr>
          <p:cNvPr id="107" name="Google Shape;107;p5"/>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Latar Belakang Project</a:t>
            </a:r>
            <a:endParaRPr sz="2820">
              <a:solidFill>
                <a:srgbClr val="A338EB"/>
              </a:solidFill>
              <a:latin typeface="Maven Pro SemiBold"/>
              <a:ea typeface="Maven Pro SemiBold"/>
              <a:cs typeface="Maven Pro SemiBold"/>
              <a:sym typeface="Maven Pro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01F99"/>
        </a:solidFill>
      </p:bgPr>
    </p:bg>
    <p:spTree>
      <p:nvGrpSpPr>
        <p:cNvPr id="111" name="Shape 111"/>
        <p:cNvGrpSpPr/>
        <p:nvPr/>
      </p:nvGrpSpPr>
      <p:grpSpPr>
        <a:xfrm>
          <a:off x="0" y="0"/>
          <a:ext cx="0" cy="0"/>
          <a:chOff x="0" y="0"/>
          <a:chExt cx="0" cy="0"/>
        </a:xfrm>
      </p:grpSpPr>
      <p:sp>
        <p:nvSpPr>
          <p:cNvPr id="112" name="Google Shape;112;p6"/>
          <p:cNvSpPr txBox="1"/>
          <p:nvPr>
            <p:ph type="title"/>
          </p:nvPr>
        </p:nvSpPr>
        <p:spPr>
          <a:xfrm>
            <a:off x="537425" y="1457350"/>
            <a:ext cx="5455500" cy="1783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sz="3600">
                <a:solidFill>
                  <a:schemeClr val="lt1"/>
                </a:solidFill>
                <a:latin typeface="Maven Pro SemiBold"/>
                <a:ea typeface="Maven Pro SemiBold"/>
                <a:cs typeface="Maven Pro SemiBold"/>
                <a:sym typeface="Maven Pro SemiBold"/>
              </a:rPr>
              <a:t>Explorasi Data dan Visualisasi</a:t>
            </a:r>
            <a:endParaRPr sz="3600">
              <a:solidFill>
                <a:schemeClr val="lt1"/>
              </a:solidFill>
              <a:latin typeface="Maven Pro SemiBold"/>
              <a:ea typeface="Maven Pro SemiBold"/>
              <a:cs typeface="Maven Pro SemiBold"/>
              <a:sym typeface="Maven Pro SemiBold"/>
            </a:endParaRPr>
          </a:p>
        </p:txBody>
      </p:sp>
      <p:pic>
        <p:nvPicPr>
          <p:cNvPr id="113" name="Google Shape;113;p6"/>
          <p:cNvPicPr preferRelativeResize="0"/>
          <p:nvPr/>
        </p:nvPicPr>
        <p:blipFill rotWithShape="1">
          <a:blip r:embed="rId3">
            <a:alphaModFix amt="50000"/>
          </a:blip>
          <a:srcRect b="39246" l="0" r="43099" t="0"/>
          <a:stretch/>
        </p:blipFill>
        <p:spPr>
          <a:xfrm>
            <a:off x="5082000" y="1401150"/>
            <a:ext cx="4061998" cy="3742351"/>
          </a:xfrm>
          <a:prstGeom prst="rect">
            <a:avLst/>
          </a:prstGeom>
          <a:noFill/>
          <a:ln>
            <a:noFill/>
          </a:ln>
        </p:spPr>
      </p:pic>
      <p:sp>
        <p:nvSpPr>
          <p:cNvPr id="114" name="Google Shape;114;p6"/>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Inter"/>
                <a:ea typeface="Inter"/>
                <a:cs typeface="Inter"/>
                <a:sym typeface="Inter"/>
              </a:rPr>
              <a:t>© 2022 Program Studi Independen Bersertifikat Zenius Bersama Kampus Merdeka</a:t>
            </a:r>
            <a:endParaRPr b="0" i="0" sz="900" u="none" cap="none" strike="noStrike">
              <a:solidFill>
                <a:schemeClr val="lt1"/>
              </a:solidFill>
              <a:latin typeface="Inter"/>
              <a:ea typeface="Inter"/>
              <a:cs typeface="Inter"/>
              <a:sym typeface="Inter"/>
            </a:endParaRPr>
          </a:p>
        </p:txBody>
      </p:sp>
      <p:sp>
        <p:nvSpPr>
          <p:cNvPr id="115" name="Google Shape;115;p6"/>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601F99"/>
                </a:solidFill>
                <a:latin typeface="Inter"/>
                <a:ea typeface="Inter"/>
                <a:cs typeface="Inter"/>
                <a:sym typeface="Inter"/>
              </a:rPr>
              <a:t>PUT THE TOPIC HERE AS OVERHEAD</a:t>
            </a:r>
            <a:endParaRPr b="1" i="0" sz="1000" u="none" cap="none" strike="noStrike">
              <a:solidFill>
                <a:srgbClr val="601F99"/>
              </a:solidFill>
              <a:latin typeface="Inter"/>
              <a:ea typeface="Inter"/>
              <a:cs typeface="Inter"/>
              <a:sym typeface="Inter"/>
            </a:endParaRPr>
          </a:p>
        </p:txBody>
      </p:sp>
      <p:cxnSp>
        <p:nvCxnSpPr>
          <p:cNvPr id="116" name="Google Shape;116;p6"/>
          <p:cNvCxnSpPr/>
          <p:nvPr/>
        </p:nvCxnSpPr>
        <p:spPr>
          <a:xfrm>
            <a:off x="8315586" y="184990"/>
            <a:ext cx="0" cy="144674"/>
          </a:xfrm>
          <a:prstGeom prst="straightConnector1">
            <a:avLst/>
          </a:prstGeom>
          <a:noFill/>
          <a:ln cap="flat" cmpd="sng" w="9525">
            <a:solidFill>
              <a:srgbClr val="CCCCCC"/>
            </a:solidFill>
            <a:prstDash val="solid"/>
            <a:round/>
            <a:headEnd len="sm" w="sm" type="none"/>
            <a:tailEnd len="sm" w="sm" type="none"/>
          </a:ln>
        </p:spPr>
      </p:cxnSp>
      <p:cxnSp>
        <p:nvCxnSpPr>
          <p:cNvPr id="117" name="Google Shape;117;p6"/>
          <p:cNvCxnSpPr/>
          <p:nvPr/>
        </p:nvCxnSpPr>
        <p:spPr>
          <a:xfrm>
            <a:off x="8315529" y="184990"/>
            <a:ext cx="0" cy="144674"/>
          </a:xfrm>
          <a:prstGeom prst="straightConnector1">
            <a:avLst/>
          </a:prstGeom>
          <a:noFill/>
          <a:ln cap="flat" cmpd="sng" w="9525">
            <a:solidFill>
              <a:srgbClr val="CCCCCC"/>
            </a:solidFill>
            <a:prstDash val="solid"/>
            <a:round/>
            <a:headEnd len="sm" w="sm" type="none"/>
            <a:tailEnd len="sm" w="sm" type="none"/>
          </a:ln>
        </p:spPr>
      </p:cxnSp>
      <p:pic>
        <p:nvPicPr>
          <p:cNvPr id="118" name="Google Shape;118;p6"/>
          <p:cNvPicPr preferRelativeResize="0"/>
          <p:nvPr/>
        </p:nvPicPr>
        <p:blipFill rotWithShape="1">
          <a:blip r:embed="rId4">
            <a:alphaModFix/>
          </a:blip>
          <a:srcRect b="31665" l="9894" r="8731" t="0"/>
          <a:stretch/>
        </p:blipFill>
        <p:spPr>
          <a:xfrm>
            <a:off x="7503025" y="95799"/>
            <a:ext cx="681626" cy="220799"/>
          </a:xfrm>
          <a:prstGeom prst="rect">
            <a:avLst/>
          </a:prstGeom>
          <a:noFill/>
          <a:ln>
            <a:noFill/>
          </a:ln>
        </p:spPr>
      </p:pic>
      <p:pic>
        <p:nvPicPr>
          <p:cNvPr id="119" name="Google Shape;119;p6"/>
          <p:cNvPicPr preferRelativeResize="0"/>
          <p:nvPr/>
        </p:nvPicPr>
        <p:blipFill rotWithShape="1">
          <a:blip r:embed="rId5">
            <a:alphaModFix/>
          </a:blip>
          <a:srcRect b="0" l="9894" r="8731" t="68332"/>
          <a:stretch/>
        </p:blipFill>
        <p:spPr>
          <a:xfrm>
            <a:off x="7503025" y="316596"/>
            <a:ext cx="681626" cy="102325"/>
          </a:xfrm>
          <a:prstGeom prst="rect">
            <a:avLst/>
          </a:prstGeom>
          <a:noFill/>
          <a:ln>
            <a:noFill/>
          </a:ln>
        </p:spPr>
      </p:pic>
      <p:pic>
        <p:nvPicPr>
          <p:cNvPr id="120" name="Google Shape;120;p6"/>
          <p:cNvPicPr preferRelativeResize="0"/>
          <p:nvPr/>
        </p:nvPicPr>
        <p:blipFill rotWithShape="1">
          <a:blip r:embed="rId6">
            <a:alphaModFix/>
          </a:blip>
          <a:srcRect b="0" l="0" r="0" t="0"/>
          <a:stretch/>
        </p:blipFill>
        <p:spPr>
          <a:xfrm>
            <a:off x="8496725" y="117900"/>
            <a:ext cx="523075" cy="278902"/>
          </a:xfrm>
          <a:prstGeom prst="rect">
            <a:avLst/>
          </a:prstGeom>
          <a:noFill/>
          <a:ln>
            <a:noFill/>
          </a:ln>
        </p:spPr>
      </p:pic>
      <p:sp>
        <p:nvSpPr>
          <p:cNvPr id="121" name="Google Shape;121;p6"/>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Inter"/>
                <a:ea typeface="Inter"/>
                <a:cs typeface="Inter"/>
                <a:sym typeface="Inter"/>
              </a:rPr>
              <a:t>Explorasi Data dan Visualisasi</a:t>
            </a:r>
            <a:endParaRPr b="1" i="0" sz="1000" u="none" cap="none" strike="noStrike">
              <a:solidFill>
                <a:schemeClr val="lt1"/>
              </a:solidFill>
              <a:latin typeface="Inter"/>
              <a:ea typeface="Inter"/>
              <a:cs typeface="Inter"/>
              <a:sym typeface="Inter"/>
            </a:endParaRPr>
          </a:p>
        </p:txBody>
      </p:sp>
      <p:sp>
        <p:nvSpPr>
          <p:cNvPr id="122" name="Google Shape;122;p6"/>
          <p:cNvSpPr txBox="1"/>
          <p:nvPr/>
        </p:nvSpPr>
        <p:spPr>
          <a:xfrm>
            <a:off x="537425" y="3240750"/>
            <a:ext cx="3705000" cy="714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lt1"/>
              </a:solidFill>
              <a:latin typeface="Inter Medium"/>
              <a:ea typeface="Inter Medium"/>
              <a:cs typeface="Inter Medium"/>
              <a:sym typeface="Inter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7"/>
          <p:cNvSpPr txBox="1"/>
          <p:nvPr>
            <p:ph idx="1" type="body"/>
          </p:nvPr>
        </p:nvSpPr>
        <p:spPr>
          <a:xfrm>
            <a:off x="231600" y="2447188"/>
            <a:ext cx="3136500" cy="63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1000"/>
              </a:spcAft>
              <a:buClr>
                <a:schemeClr val="dk1"/>
              </a:buClr>
              <a:buSzPts val="1100"/>
              <a:buFont typeface="Arial"/>
              <a:buNone/>
            </a:pPr>
            <a:r>
              <a:rPr lang="en" sz="1400">
                <a:solidFill>
                  <a:srgbClr val="282828"/>
                </a:solidFill>
                <a:latin typeface="Inter"/>
                <a:ea typeface="Inter"/>
                <a:cs typeface="Inter"/>
                <a:sym typeface="Inter"/>
              </a:rPr>
              <a:t>Pesatnya perkembangan industri telekomunikasi</a:t>
            </a:r>
            <a:endParaRPr sz="1400">
              <a:solidFill>
                <a:srgbClr val="282828"/>
              </a:solidFill>
              <a:latin typeface="Inter"/>
              <a:ea typeface="Inter"/>
              <a:cs typeface="Inter"/>
              <a:sym typeface="Inter"/>
            </a:endParaRPr>
          </a:p>
        </p:txBody>
      </p:sp>
      <p:sp>
        <p:nvSpPr>
          <p:cNvPr id="128" name="Google Shape;128;p7"/>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EDA and Visualization</a:t>
            </a:r>
            <a:endParaRPr b="1" i="0" sz="1000" u="none" cap="none" strike="noStrike">
              <a:solidFill>
                <a:srgbClr val="601F99"/>
              </a:solidFill>
              <a:latin typeface="Inter"/>
              <a:ea typeface="Inter"/>
              <a:cs typeface="Inter"/>
              <a:sym typeface="Inter"/>
            </a:endParaRPr>
          </a:p>
        </p:txBody>
      </p:sp>
      <p:sp>
        <p:nvSpPr>
          <p:cNvPr id="129" name="Google Shape;129;p7"/>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130" name="Google Shape;130;p7"/>
          <p:cNvGrpSpPr/>
          <p:nvPr/>
        </p:nvGrpSpPr>
        <p:grpSpPr>
          <a:xfrm>
            <a:off x="7503019" y="95797"/>
            <a:ext cx="1516771" cy="323122"/>
            <a:chOff x="400885" y="325214"/>
            <a:chExt cx="2298835" cy="489727"/>
          </a:xfrm>
        </p:grpSpPr>
        <p:pic>
          <p:nvPicPr>
            <p:cNvPr id="131" name="Google Shape;131;p7"/>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132" name="Google Shape;132;p7"/>
            <p:cNvCxnSpPr/>
            <p:nvPr/>
          </p:nvCxnSpPr>
          <p:spPr>
            <a:xfrm>
              <a:off x="1632394" y="460384"/>
              <a:ext cx="0" cy="219345"/>
            </a:xfrm>
            <a:prstGeom prst="straightConnector1">
              <a:avLst/>
            </a:prstGeom>
            <a:noFill/>
            <a:ln cap="flat" cmpd="sng" w="9525">
              <a:solidFill>
                <a:schemeClr val="dk2"/>
              </a:solidFill>
              <a:prstDash val="solid"/>
              <a:round/>
              <a:headEnd len="sm" w="sm" type="none"/>
              <a:tailEnd len="sm" w="sm" type="none"/>
            </a:ln>
          </p:spPr>
        </p:cxnSp>
        <p:cxnSp>
          <p:nvCxnSpPr>
            <p:cNvPr id="133" name="Google Shape;133;p7"/>
            <p:cNvCxnSpPr/>
            <p:nvPr/>
          </p:nvCxnSpPr>
          <p:spPr>
            <a:xfrm>
              <a:off x="1632360" y="460384"/>
              <a:ext cx="0" cy="219345"/>
            </a:xfrm>
            <a:prstGeom prst="straightConnector1">
              <a:avLst/>
            </a:prstGeom>
            <a:noFill/>
            <a:ln cap="flat" cmpd="sng" w="9525">
              <a:solidFill>
                <a:schemeClr val="dk2"/>
              </a:solidFill>
              <a:prstDash val="solid"/>
              <a:round/>
              <a:headEnd len="sm" w="sm" type="none"/>
              <a:tailEnd len="sm" w="sm" type="none"/>
            </a:ln>
          </p:spPr>
        </p:cxnSp>
        <p:pic>
          <p:nvPicPr>
            <p:cNvPr id="134" name="Google Shape;134;p7"/>
            <p:cNvPicPr preferRelativeResize="0"/>
            <p:nvPr/>
          </p:nvPicPr>
          <p:blipFill rotWithShape="1">
            <a:blip r:embed="rId4">
              <a:alphaModFix/>
            </a:blip>
            <a:srcRect b="0" l="9894" r="8731" t="0"/>
            <a:stretch/>
          </p:blipFill>
          <p:spPr>
            <a:xfrm>
              <a:off x="400885" y="325214"/>
              <a:ext cx="1033078" cy="489727"/>
            </a:xfrm>
            <a:prstGeom prst="rect">
              <a:avLst/>
            </a:prstGeom>
            <a:noFill/>
            <a:ln>
              <a:noFill/>
            </a:ln>
          </p:spPr>
        </p:pic>
      </p:grpSp>
      <p:sp>
        <p:nvSpPr>
          <p:cNvPr id="135" name="Google Shape;135;p7"/>
          <p:cNvSpPr txBox="1"/>
          <p:nvPr>
            <p:ph type="title"/>
          </p:nvPr>
        </p:nvSpPr>
        <p:spPr>
          <a:xfrm>
            <a:off x="231600" y="3575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Business Understanding</a:t>
            </a:r>
            <a:endParaRPr sz="2820">
              <a:solidFill>
                <a:srgbClr val="A338EB"/>
              </a:solidFill>
              <a:latin typeface="Maven Pro SemiBold"/>
              <a:ea typeface="Maven Pro SemiBold"/>
              <a:cs typeface="Maven Pro SemiBold"/>
              <a:sym typeface="Maven Pro SemiBold"/>
            </a:endParaRPr>
          </a:p>
        </p:txBody>
      </p:sp>
      <p:pic>
        <p:nvPicPr>
          <p:cNvPr id="136" name="Google Shape;136;p7"/>
          <p:cNvPicPr preferRelativeResize="0"/>
          <p:nvPr/>
        </p:nvPicPr>
        <p:blipFill>
          <a:blip r:embed="rId5">
            <a:alphaModFix/>
          </a:blip>
          <a:stretch>
            <a:fillRect/>
          </a:stretch>
        </p:blipFill>
        <p:spPr>
          <a:xfrm>
            <a:off x="369175" y="1016900"/>
            <a:ext cx="2144389" cy="1430299"/>
          </a:xfrm>
          <a:prstGeom prst="rect">
            <a:avLst/>
          </a:prstGeom>
          <a:noFill/>
          <a:ln>
            <a:noFill/>
          </a:ln>
        </p:spPr>
      </p:pic>
      <p:sp>
        <p:nvSpPr>
          <p:cNvPr id="137" name="Google Shape;137;p7"/>
          <p:cNvSpPr txBox="1"/>
          <p:nvPr>
            <p:ph idx="1" type="body"/>
          </p:nvPr>
        </p:nvSpPr>
        <p:spPr>
          <a:xfrm>
            <a:off x="856950" y="3299100"/>
            <a:ext cx="2144400" cy="150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1000"/>
              </a:spcAft>
              <a:buClr>
                <a:schemeClr val="dk1"/>
              </a:buClr>
              <a:buSzPts val="1100"/>
              <a:buFont typeface="Arial"/>
              <a:buNone/>
            </a:pPr>
            <a:r>
              <a:rPr lang="en" sz="1400">
                <a:solidFill>
                  <a:srgbClr val="282828"/>
                </a:solidFill>
                <a:latin typeface="Inter"/>
                <a:ea typeface="Inter"/>
                <a:cs typeface="Inter"/>
                <a:sym typeface="Inter"/>
              </a:rPr>
              <a:t>Perusahaan memahami perilaku konsumen dan memprediksi asosiasi pelanggan</a:t>
            </a:r>
            <a:endParaRPr sz="1400">
              <a:solidFill>
                <a:srgbClr val="282828"/>
              </a:solidFill>
              <a:latin typeface="Inter"/>
              <a:ea typeface="Inter"/>
              <a:cs typeface="Inter"/>
              <a:sym typeface="Inter"/>
            </a:endParaRPr>
          </a:p>
        </p:txBody>
      </p:sp>
      <p:pic>
        <p:nvPicPr>
          <p:cNvPr id="138" name="Google Shape;138;p7"/>
          <p:cNvPicPr preferRelativeResize="0"/>
          <p:nvPr/>
        </p:nvPicPr>
        <p:blipFill>
          <a:blip r:embed="rId6">
            <a:alphaModFix/>
          </a:blip>
          <a:stretch>
            <a:fillRect/>
          </a:stretch>
        </p:blipFill>
        <p:spPr>
          <a:xfrm>
            <a:off x="4177725" y="1016900"/>
            <a:ext cx="2554100" cy="1430296"/>
          </a:xfrm>
          <a:prstGeom prst="rect">
            <a:avLst/>
          </a:prstGeom>
          <a:noFill/>
          <a:ln>
            <a:noFill/>
          </a:ln>
        </p:spPr>
      </p:pic>
      <p:sp>
        <p:nvSpPr>
          <p:cNvPr id="139" name="Google Shape;139;p7"/>
          <p:cNvSpPr txBox="1"/>
          <p:nvPr>
            <p:ph idx="1" type="body"/>
          </p:nvPr>
        </p:nvSpPr>
        <p:spPr>
          <a:xfrm>
            <a:off x="6731825" y="1060300"/>
            <a:ext cx="2428200" cy="143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1000"/>
              </a:spcAft>
              <a:buClr>
                <a:schemeClr val="dk1"/>
              </a:buClr>
              <a:buSzPts val="1100"/>
              <a:buFont typeface="Arial"/>
              <a:buNone/>
            </a:pPr>
            <a:r>
              <a:rPr lang="en" sz="1400">
                <a:solidFill>
                  <a:srgbClr val="282828"/>
                </a:solidFill>
                <a:latin typeface="Inter"/>
                <a:ea typeface="Inter"/>
                <a:cs typeface="Inter"/>
                <a:sym typeface="Inter"/>
              </a:rPr>
              <a:t>Perusahaan berbasis pelanggan berusaha memenuhi kebutuhan bertahan dalam lingkungan kompetitif</a:t>
            </a:r>
            <a:endParaRPr sz="1400">
              <a:solidFill>
                <a:srgbClr val="282828"/>
              </a:solidFill>
              <a:latin typeface="Inter"/>
              <a:ea typeface="Inter"/>
              <a:cs typeface="Inter"/>
              <a:sym typeface="Inter"/>
            </a:endParaRPr>
          </a:p>
        </p:txBody>
      </p:sp>
      <p:sp>
        <p:nvSpPr>
          <p:cNvPr id="140" name="Google Shape;140;p7"/>
          <p:cNvSpPr txBox="1"/>
          <p:nvPr>
            <p:ph idx="1" type="body"/>
          </p:nvPr>
        </p:nvSpPr>
        <p:spPr>
          <a:xfrm>
            <a:off x="5757438" y="4339850"/>
            <a:ext cx="3037200" cy="63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1000"/>
              </a:spcAft>
              <a:buClr>
                <a:schemeClr val="dk1"/>
              </a:buClr>
              <a:buSzPts val="1100"/>
              <a:buFont typeface="Arial"/>
              <a:buNone/>
            </a:pPr>
            <a:r>
              <a:rPr lang="en" sz="1400">
                <a:solidFill>
                  <a:srgbClr val="282828"/>
                </a:solidFill>
                <a:latin typeface="Inter"/>
                <a:ea typeface="Inter"/>
                <a:cs typeface="Inter"/>
                <a:sym typeface="Inter"/>
              </a:rPr>
              <a:t>Biaya mendapatkan pelanggan baru jauh lebih mahal</a:t>
            </a:r>
            <a:endParaRPr sz="1400">
              <a:solidFill>
                <a:srgbClr val="282828"/>
              </a:solidFill>
              <a:latin typeface="Inter"/>
              <a:ea typeface="Inter"/>
              <a:cs typeface="Inter"/>
              <a:sym typeface="Inter"/>
            </a:endParaRPr>
          </a:p>
        </p:txBody>
      </p:sp>
      <p:pic>
        <p:nvPicPr>
          <p:cNvPr id="141" name="Google Shape;141;p7"/>
          <p:cNvPicPr preferRelativeResize="0"/>
          <p:nvPr/>
        </p:nvPicPr>
        <p:blipFill>
          <a:blip r:embed="rId7">
            <a:alphaModFix/>
          </a:blip>
          <a:stretch>
            <a:fillRect/>
          </a:stretch>
        </p:blipFill>
        <p:spPr>
          <a:xfrm>
            <a:off x="5718700" y="2973550"/>
            <a:ext cx="3114675" cy="1466850"/>
          </a:xfrm>
          <a:prstGeom prst="rect">
            <a:avLst/>
          </a:prstGeom>
          <a:noFill/>
          <a:ln>
            <a:noFill/>
          </a:ln>
        </p:spPr>
      </p:pic>
      <p:pic>
        <p:nvPicPr>
          <p:cNvPr id="142" name="Google Shape;142;p7"/>
          <p:cNvPicPr preferRelativeResize="0"/>
          <p:nvPr/>
        </p:nvPicPr>
        <p:blipFill>
          <a:blip r:embed="rId8">
            <a:alphaModFix/>
          </a:blip>
          <a:stretch>
            <a:fillRect/>
          </a:stretch>
        </p:blipFill>
        <p:spPr>
          <a:xfrm>
            <a:off x="2888350" y="2917046"/>
            <a:ext cx="2045800" cy="2045800"/>
          </a:xfrm>
          <a:prstGeom prst="rect">
            <a:avLst/>
          </a:prstGeom>
          <a:noFill/>
          <a:ln>
            <a:noFill/>
          </a:ln>
        </p:spPr>
      </p:pic>
      <p:cxnSp>
        <p:nvCxnSpPr>
          <p:cNvPr id="143" name="Google Shape;143;p7"/>
          <p:cNvCxnSpPr/>
          <p:nvPr/>
        </p:nvCxnSpPr>
        <p:spPr>
          <a:xfrm>
            <a:off x="2916575" y="1695350"/>
            <a:ext cx="804600" cy="14400"/>
          </a:xfrm>
          <a:prstGeom prst="straightConnector1">
            <a:avLst/>
          </a:prstGeom>
          <a:noFill/>
          <a:ln cap="flat" cmpd="sng" w="9525">
            <a:solidFill>
              <a:schemeClr val="dk2"/>
            </a:solidFill>
            <a:prstDash val="solid"/>
            <a:round/>
            <a:headEnd len="med" w="med" type="none"/>
            <a:tailEnd len="med" w="med" type="triangle"/>
          </a:ln>
        </p:spPr>
      </p:cxnSp>
      <p:cxnSp>
        <p:nvCxnSpPr>
          <p:cNvPr id="144" name="Google Shape;144;p7"/>
          <p:cNvCxnSpPr>
            <a:endCxn id="141" idx="0"/>
          </p:cNvCxnSpPr>
          <p:nvPr/>
        </p:nvCxnSpPr>
        <p:spPr>
          <a:xfrm>
            <a:off x="5488338" y="2603050"/>
            <a:ext cx="1787700" cy="370500"/>
          </a:xfrm>
          <a:prstGeom prst="straightConnector1">
            <a:avLst/>
          </a:prstGeom>
          <a:noFill/>
          <a:ln cap="flat" cmpd="sng" w="9525">
            <a:solidFill>
              <a:schemeClr val="dk2"/>
            </a:solidFill>
            <a:prstDash val="solid"/>
            <a:round/>
            <a:headEnd len="med" w="med" type="none"/>
            <a:tailEnd len="med" w="med" type="triangle"/>
          </a:ln>
        </p:spPr>
      </p:cxnSp>
      <p:cxnSp>
        <p:nvCxnSpPr>
          <p:cNvPr id="145" name="Google Shape;145;p7"/>
          <p:cNvCxnSpPr/>
          <p:nvPr/>
        </p:nvCxnSpPr>
        <p:spPr>
          <a:xfrm rot="10800000">
            <a:off x="4934150" y="3706825"/>
            <a:ext cx="589500" cy="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8"/>
          <p:cNvSpPr txBox="1"/>
          <p:nvPr>
            <p:ph idx="1" type="body"/>
          </p:nvPr>
        </p:nvSpPr>
        <p:spPr>
          <a:xfrm>
            <a:off x="311700" y="1366250"/>
            <a:ext cx="8295000" cy="819300"/>
          </a:xfrm>
          <a:prstGeom prst="rect">
            <a:avLst/>
          </a:prstGeom>
          <a:noFill/>
          <a:ln>
            <a:noFill/>
          </a:ln>
        </p:spPr>
        <p:txBody>
          <a:bodyPr anchorCtr="0" anchor="t" bIns="91425" lIns="91425" spcFirstLastPara="1" rIns="91425" wrap="square" tIns="91425">
            <a:noAutofit/>
          </a:bodyPr>
          <a:lstStyle/>
          <a:p>
            <a:pPr indent="-323850" lvl="0" marL="457200" rtl="0" algn="l">
              <a:spcBef>
                <a:spcPts val="1000"/>
              </a:spcBef>
              <a:spcAft>
                <a:spcPts val="0"/>
              </a:spcAft>
              <a:buClr>
                <a:srgbClr val="282828"/>
              </a:buClr>
              <a:buSzPts val="1500"/>
              <a:buFont typeface="Inter"/>
              <a:buChar char="●"/>
            </a:pPr>
            <a:r>
              <a:rPr lang="en" sz="1500">
                <a:solidFill>
                  <a:srgbClr val="282828"/>
                </a:solidFill>
                <a:latin typeface="Inter"/>
                <a:ea typeface="Inter"/>
                <a:cs typeface="Inter"/>
                <a:sym typeface="Inter"/>
              </a:rPr>
              <a:t>Data Churn memiliki 3333 baris dan 11 kolom tanpa adanya data missing maupun data duplikat</a:t>
            </a:r>
            <a:endParaRPr b="1" sz="1500">
              <a:solidFill>
                <a:srgbClr val="282828"/>
              </a:solidFill>
              <a:latin typeface="Inter"/>
              <a:ea typeface="Inter"/>
              <a:cs typeface="Inter"/>
              <a:sym typeface="Inter"/>
            </a:endParaRPr>
          </a:p>
          <a:p>
            <a:pPr indent="0" lvl="0" marL="0" rtl="0" algn="l">
              <a:lnSpc>
                <a:spcPct val="115000"/>
              </a:lnSpc>
              <a:spcBef>
                <a:spcPts val="1000"/>
              </a:spcBef>
              <a:spcAft>
                <a:spcPts val="1000"/>
              </a:spcAft>
              <a:buSzPts val="1800"/>
              <a:buNone/>
            </a:pPr>
            <a:r>
              <a:t/>
            </a:r>
            <a:endParaRPr sz="1500">
              <a:solidFill>
                <a:srgbClr val="282828"/>
              </a:solidFill>
              <a:latin typeface="Inter"/>
              <a:ea typeface="Inter"/>
              <a:cs typeface="Inter"/>
              <a:sym typeface="Inter"/>
            </a:endParaRPr>
          </a:p>
        </p:txBody>
      </p:sp>
      <p:sp>
        <p:nvSpPr>
          <p:cNvPr id="151" name="Google Shape;151;p8"/>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152" name="Google Shape;152;p8"/>
          <p:cNvGrpSpPr/>
          <p:nvPr/>
        </p:nvGrpSpPr>
        <p:grpSpPr>
          <a:xfrm>
            <a:off x="7503019" y="95797"/>
            <a:ext cx="1516771" cy="323122"/>
            <a:chOff x="400885" y="325214"/>
            <a:chExt cx="2298835" cy="489727"/>
          </a:xfrm>
        </p:grpSpPr>
        <p:pic>
          <p:nvPicPr>
            <p:cNvPr id="153" name="Google Shape;153;p8"/>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154" name="Google Shape;154;p8"/>
            <p:cNvCxnSpPr/>
            <p:nvPr/>
          </p:nvCxnSpPr>
          <p:spPr>
            <a:xfrm>
              <a:off x="1632394" y="460384"/>
              <a:ext cx="0" cy="219345"/>
            </a:xfrm>
            <a:prstGeom prst="straightConnector1">
              <a:avLst/>
            </a:prstGeom>
            <a:noFill/>
            <a:ln cap="flat" cmpd="sng" w="9525">
              <a:solidFill>
                <a:schemeClr val="dk2"/>
              </a:solidFill>
              <a:prstDash val="solid"/>
              <a:round/>
              <a:headEnd len="sm" w="sm" type="none"/>
              <a:tailEnd len="sm" w="sm" type="none"/>
            </a:ln>
          </p:spPr>
        </p:cxnSp>
        <p:cxnSp>
          <p:nvCxnSpPr>
            <p:cNvPr id="155" name="Google Shape;155;p8"/>
            <p:cNvCxnSpPr/>
            <p:nvPr/>
          </p:nvCxnSpPr>
          <p:spPr>
            <a:xfrm>
              <a:off x="1632360" y="460384"/>
              <a:ext cx="0" cy="219345"/>
            </a:xfrm>
            <a:prstGeom prst="straightConnector1">
              <a:avLst/>
            </a:prstGeom>
            <a:noFill/>
            <a:ln cap="flat" cmpd="sng" w="9525">
              <a:solidFill>
                <a:schemeClr val="dk2"/>
              </a:solidFill>
              <a:prstDash val="solid"/>
              <a:round/>
              <a:headEnd len="sm" w="sm" type="none"/>
              <a:tailEnd len="sm" w="sm" type="none"/>
            </a:ln>
          </p:spPr>
        </p:cxnSp>
        <p:pic>
          <p:nvPicPr>
            <p:cNvPr id="156" name="Google Shape;156;p8"/>
            <p:cNvPicPr preferRelativeResize="0"/>
            <p:nvPr/>
          </p:nvPicPr>
          <p:blipFill rotWithShape="1">
            <a:blip r:embed="rId4">
              <a:alphaModFix/>
            </a:blip>
            <a:srcRect b="0" l="9894" r="8731" t="0"/>
            <a:stretch/>
          </p:blipFill>
          <p:spPr>
            <a:xfrm>
              <a:off x="400885" y="325214"/>
              <a:ext cx="1033078" cy="489727"/>
            </a:xfrm>
            <a:prstGeom prst="rect">
              <a:avLst/>
            </a:prstGeom>
            <a:noFill/>
            <a:ln>
              <a:noFill/>
            </a:ln>
          </p:spPr>
        </p:pic>
      </p:grpSp>
      <p:sp>
        <p:nvSpPr>
          <p:cNvPr id="157" name="Google Shape;157;p8"/>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Data Cleansing</a:t>
            </a:r>
            <a:endParaRPr sz="2820">
              <a:solidFill>
                <a:srgbClr val="A338EB"/>
              </a:solidFill>
              <a:latin typeface="Maven Pro SemiBold"/>
              <a:ea typeface="Maven Pro SemiBold"/>
              <a:cs typeface="Maven Pro SemiBold"/>
              <a:sym typeface="Maven Pro SemiBold"/>
            </a:endParaRPr>
          </a:p>
        </p:txBody>
      </p:sp>
      <p:sp>
        <p:nvSpPr>
          <p:cNvPr id="158" name="Google Shape;158;p8"/>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EDA and Visualization</a:t>
            </a:r>
            <a:endParaRPr b="1" i="0" sz="1000" u="none" cap="none" strike="noStrike">
              <a:solidFill>
                <a:srgbClr val="601F99"/>
              </a:solidFill>
              <a:latin typeface="Inter"/>
              <a:ea typeface="Inter"/>
              <a:cs typeface="Inter"/>
              <a:sym typeface="Inter"/>
            </a:endParaRPr>
          </a:p>
        </p:txBody>
      </p:sp>
      <p:pic>
        <p:nvPicPr>
          <p:cNvPr id="159" name="Google Shape;159;p8"/>
          <p:cNvPicPr preferRelativeResize="0"/>
          <p:nvPr/>
        </p:nvPicPr>
        <p:blipFill rotWithShape="1">
          <a:blip r:embed="rId5">
            <a:alphaModFix/>
          </a:blip>
          <a:srcRect b="0" l="0" r="0" t="1526"/>
          <a:stretch/>
        </p:blipFill>
        <p:spPr>
          <a:xfrm>
            <a:off x="914250" y="2048999"/>
            <a:ext cx="2987724" cy="1902500"/>
          </a:xfrm>
          <a:prstGeom prst="rect">
            <a:avLst/>
          </a:prstGeom>
          <a:noFill/>
          <a:ln>
            <a:noFill/>
          </a:ln>
        </p:spPr>
      </p:pic>
      <p:pic>
        <p:nvPicPr>
          <p:cNvPr id="160" name="Google Shape;160;p8"/>
          <p:cNvPicPr preferRelativeResize="0"/>
          <p:nvPr/>
        </p:nvPicPr>
        <p:blipFill>
          <a:blip r:embed="rId6">
            <a:alphaModFix/>
          </a:blip>
          <a:stretch>
            <a:fillRect/>
          </a:stretch>
        </p:blipFill>
        <p:spPr>
          <a:xfrm>
            <a:off x="4917400" y="2049000"/>
            <a:ext cx="2987725" cy="1885048"/>
          </a:xfrm>
          <a:prstGeom prst="rect">
            <a:avLst/>
          </a:prstGeom>
          <a:noFill/>
          <a:ln>
            <a:noFill/>
          </a:ln>
        </p:spPr>
      </p:pic>
      <p:sp>
        <p:nvSpPr>
          <p:cNvPr id="161" name="Google Shape;161;p8"/>
          <p:cNvSpPr txBox="1"/>
          <p:nvPr/>
        </p:nvSpPr>
        <p:spPr>
          <a:xfrm>
            <a:off x="560100" y="3951500"/>
            <a:ext cx="8046600" cy="68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b="1" lang="en" sz="1500">
                <a:solidFill>
                  <a:srgbClr val="282828"/>
                </a:solidFill>
                <a:latin typeface="Inter"/>
                <a:ea typeface="Inter"/>
                <a:cs typeface="Inter"/>
                <a:sym typeface="Inter"/>
              </a:rPr>
              <a:t>Terdapat outlier juga pada kolom ‘DayCalls’ dan 'Overage Fee', sehingga outlier tersebut dihapus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0"/>
          <p:cNvSpPr txBox="1"/>
          <p:nvPr>
            <p:ph idx="1" type="body"/>
          </p:nvPr>
        </p:nvSpPr>
        <p:spPr>
          <a:xfrm>
            <a:off x="368700" y="2090150"/>
            <a:ext cx="4563000" cy="1729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000"/>
              </a:spcAft>
              <a:buSzPts val="1800"/>
              <a:buNone/>
            </a:pPr>
            <a:r>
              <a:rPr lang="en" sz="1500">
                <a:solidFill>
                  <a:srgbClr val="282828"/>
                </a:solidFill>
                <a:latin typeface="Inter"/>
                <a:ea typeface="Inter"/>
                <a:cs typeface="Inter"/>
                <a:sym typeface="Inter"/>
              </a:rPr>
              <a:t>Perbandingan customer yang membatalkan layanan telekomunikasi lebih kecil dibandingkan dengan yang masih tetap memakai servis telekomunikasi. Sehingga perusahaan masih bisa mempertahankan customer yang sudah ada.</a:t>
            </a:r>
            <a:endParaRPr sz="1500">
              <a:solidFill>
                <a:srgbClr val="282828"/>
              </a:solidFill>
              <a:latin typeface="Inter"/>
              <a:ea typeface="Inter"/>
              <a:cs typeface="Inter"/>
              <a:sym typeface="Inter"/>
            </a:endParaRPr>
          </a:p>
        </p:txBody>
      </p:sp>
      <p:sp>
        <p:nvSpPr>
          <p:cNvPr id="167" name="Google Shape;167;p10"/>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168" name="Google Shape;168;p10"/>
          <p:cNvGrpSpPr/>
          <p:nvPr/>
        </p:nvGrpSpPr>
        <p:grpSpPr>
          <a:xfrm>
            <a:off x="7503019" y="95797"/>
            <a:ext cx="1516771" cy="323122"/>
            <a:chOff x="400885" y="325214"/>
            <a:chExt cx="2298835" cy="489727"/>
          </a:xfrm>
        </p:grpSpPr>
        <p:pic>
          <p:nvPicPr>
            <p:cNvPr id="169" name="Google Shape;169;p10"/>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170" name="Google Shape;170;p10"/>
            <p:cNvCxnSpPr/>
            <p:nvPr/>
          </p:nvCxnSpPr>
          <p:spPr>
            <a:xfrm>
              <a:off x="1632394" y="460384"/>
              <a:ext cx="0" cy="219345"/>
            </a:xfrm>
            <a:prstGeom prst="straightConnector1">
              <a:avLst/>
            </a:prstGeom>
            <a:noFill/>
            <a:ln cap="flat" cmpd="sng" w="9525">
              <a:solidFill>
                <a:schemeClr val="dk2"/>
              </a:solidFill>
              <a:prstDash val="solid"/>
              <a:round/>
              <a:headEnd len="sm" w="sm" type="none"/>
              <a:tailEnd len="sm" w="sm" type="none"/>
            </a:ln>
          </p:spPr>
        </p:cxnSp>
        <p:cxnSp>
          <p:nvCxnSpPr>
            <p:cNvPr id="171" name="Google Shape;171;p10"/>
            <p:cNvCxnSpPr/>
            <p:nvPr/>
          </p:nvCxnSpPr>
          <p:spPr>
            <a:xfrm>
              <a:off x="1632360" y="460384"/>
              <a:ext cx="0" cy="219345"/>
            </a:xfrm>
            <a:prstGeom prst="straightConnector1">
              <a:avLst/>
            </a:prstGeom>
            <a:noFill/>
            <a:ln cap="flat" cmpd="sng" w="9525">
              <a:solidFill>
                <a:schemeClr val="dk2"/>
              </a:solidFill>
              <a:prstDash val="solid"/>
              <a:round/>
              <a:headEnd len="sm" w="sm" type="none"/>
              <a:tailEnd len="sm" w="sm" type="none"/>
            </a:ln>
          </p:spPr>
        </p:cxnSp>
        <p:pic>
          <p:nvPicPr>
            <p:cNvPr id="172" name="Google Shape;172;p10"/>
            <p:cNvPicPr preferRelativeResize="0"/>
            <p:nvPr/>
          </p:nvPicPr>
          <p:blipFill rotWithShape="1">
            <a:blip r:embed="rId4">
              <a:alphaModFix/>
            </a:blip>
            <a:srcRect b="0" l="9894" r="8731" t="0"/>
            <a:stretch/>
          </p:blipFill>
          <p:spPr>
            <a:xfrm>
              <a:off x="400885" y="325214"/>
              <a:ext cx="1033078" cy="489727"/>
            </a:xfrm>
            <a:prstGeom prst="rect">
              <a:avLst/>
            </a:prstGeom>
            <a:noFill/>
            <a:ln>
              <a:noFill/>
            </a:ln>
          </p:spPr>
        </p:pic>
      </p:grpSp>
      <p:sp>
        <p:nvSpPr>
          <p:cNvPr id="173" name="Google Shape;173;p10"/>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Exploratory Data Analysis</a:t>
            </a:r>
            <a:endParaRPr sz="2820">
              <a:solidFill>
                <a:srgbClr val="A338EB"/>
              </a:solidFill>
              <a:latin typeface="Maven Pro SemiBold"/>
              <a:ea typeface="Maven Pro SemiBold"/>
              <a:cs typeface="Maven Pro SemiBold"/>
              <a:sym typeface="Maven Pro SemiBold"/>
            </a:endParaRPr>
          </a:p>
        </p:txBody>
      </p:sp>
      <p:sp>
        <p:nvSpPr>
          <p:cNvPr id="174" name="Google Shape;174;p10"/>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EDA and Visualization</a:t>
            </a:r>
            <a:endParaRPr b="1" i="0" sz="1000" u="none" cap="none" strike="noStrike">
              <a:solidFill>
                <a:srgbClr val="601F99"/>
              </a:solidFill>
              <a:latin typeface="Inter"/>
              <a:ea typeface="Inter"/>
              <a:cs typeface="Inter"/>
              <a:sym typeface="Inter"/>
            </a:endParaRPr>
          </a:p>
        </p:txBody>
      </p:sp>
      <p:pic>
        <p:nvPicPr>
          <p:cNvPr id="175" name="Google Shape;175;p10"/>
          <p:cNvPicPr preferRelativeResize="0"/>
          <p:nvPr/>
        </p:nvPicPr>
        <p:blipFill>
          <a:blip r:embed="rId5">
            <a:alphaModFix/>
          </a:blip>
          <a:stretch>
            <a:fillRect/>
          </a:stretch>
        </p:blipFill>
        <p:spPr>
          <a:xfrm>
            <a:off x="5150775" y="1635075"/>
            <a:ext cx="3347150" cy="2298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g13a48d0eafa_1_20"/>
          <p:cNvSpPr txBox="1"/>
          <p:nvPr>
            <p:ph idx="1" type="body"/>
          </p:nvPr>
        </p:nvSpPr>
        <p:spPr>
          <a:xfrm>
            <a:off x="368850" y="1362075"/>
            <a:ext cx="4603200" cy="311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400">
                <a:solidFill>
                  <a:srgbClr val="282828"/>
                </a:solidFill>
                <a:latin typeface="Inter"/>
                <a:ea typeface="Inter"/>
                <a:cs typeface="Inter"/>
                <a:sym typeface="Inter"/>
              </a:rPr>
              <a:t>Berdasarkan bar chart disamping, diketahui bahwa :</a:t>
            </a:r>
            <a:endParaRPr sz="1400">
              <a:solidFill>
                <a:srgbClr val="282828"/>
              </a:solidFill>
              <a:latin typeface="Inter"/>
              <a:ea typeface="Inter"/>
              <a:cs typeface="Inter"/>
              <a:sym typeface="Inter"/>
            </a:endParaRPr>
          </a:p>
          <a:p>
            <a:pPr indent="-317500" lvl="0" marL="457200" rtl="0" algn="l">
              <a:lnSpc>
                <a:spcPct val="115000"/>
              </a:lnSpc>
              <a:spcBef>
                <a:spcPts val="1000"/>
              </a:spcBef>
              <a:spcAft>
                <a:spcPts val="0"/>
              </a:spcAft>
              <a:buClr>
                <a:srgbClr val="282828"/>
              </a:buClr>
              <a:buSzPts val="1400"/>
              <a:buFont typeface="Inter"/>
              <a:buChar char="-"/>
            </a:pPr>
            <a:r>
              <a:rPr lang="en" sz="1400">
                <a:solidFill>
                  <a:srgbClr val="282828"/>
                </a:solidFill>
                <a:latin typeface="Inter"/>
                <a:ea typeface="Inter"/>
                <a:cs typeface="Inter"/>
                <a:sym typeface="Inter"/>
              </a:rPr>
              <a:t>Customer yang memperbarui kontrak dengan layanan telekomunikasi lebih banyak sekitar 3000 orang dibanding yang tidak memperbarui kontrak.</a:t>
            </a:r>
            <a:endParaRPr sz="1400">
              <a:solidFill>
                <a:srgbClr val="282828"/>
              </a:solidFill>
              <a:latin typeface="Inter"/>
              <a:ea typeface="Inter"/>
              <a:cs typeface="Inter"/>
              <a:sym typeface="Inter"/>
            </a:endParaRPr>
          </a:p>
          <a:p>
            <a:pPr indent="-317500" lvl="0" marL="457200" rtl="0" algn="l">
              <a:lnSpc>
                <a:spcPct val="115000"/>
              </a:lnSpc>
              <a:spcBef>
                <a:spcPts val="0"/>
              </a:spcBef>
              <a:spcAft>
                <a:spcPts val="0"/>
              </a:spcAft>
              <a:buClr>
                <a:srgbClr val="282828"/>
              </a:buClr>
              <a:buSzPts val="1400"/>
              <a:buFont typeface="Inter"/>
              <a:buChar char="-"/>
            </a:pPr>
            <a:r>
              <a:rPr lang="en" sz="1400">
                <a:solidFill>
                  <a:srgbClr val="282828"/>
                </a:solidFill>
                <a:latin typeface="Inter"/>
                <a:ea typeface="Inter"/>
                <a:cs typeface="Inter"/>
                <a:sym typeface="Inter"/>
              </a:rPr>
              <a:t>Customer lebih banyak tidak memakai paket data yang berjumlah sekitar 2400</a:t>
            </a:r>
            <a:endParaRPr sz="1400">
              <a:solidFill>
                <a:srgbClr val="282828"/>
              </a:solidFill>
              <a:latin typeface="Inter"/>
              <a:ea typeface="Inter"/>
              <a:cs typeface="Inter"/>
              <a:sym typeface="Inter"/>
            </a:endParaRPr>
          </a:p>
          <a:p>
            <a:pPr indent="-317500" lvl="0" marL="457200" rtl="0" algn="l">
              <a:lnSpc>
                <a:spcPct val="115000"/>
              </a:lnSpc>
              <a:spcBef>
                <a:spcPts val="0"/>
              </a:spcBef>
              <a:spcAft>
                <a:spcPts val="0"/>
              </a:spcAft>
              <a:buClr>
                <a:srgbClr val="282828"/>
              </a:buClr>
              <a:buSzPts val="1400"/>
              <a:buFont typeface="Inter"/>
              <a:buChar char="-"/>
            </a:pPr>
            <a:r>
              <a:rPr lang="en" sz="1400">
                <a:solidFill>
                  <a:srgbClr val="282828"/>
                </a:solidFill>
                <a:latin typeface="Inter"/>
                <a:ea typeface="Inter"/>
                <a:cs typeface="Inter"/>
                <a:sym typeface="Inter"/>
              </a:rPr>
              <a:t>Customer paling banyak melakukan panggilan customer service dalam 1 kali panggilan</a:t>
            </a:r>
            <a:endParaRPr sz="1400">
              <a:solidFill>
                <a:srgbClr val="282828"/>
              </a:solidFill>
              <a:latin typeface="Inter"/>
              <a:ea typeface="Inter"/>
              <a:cs typeface="Inter"/>
              <a:sym typeface="Inter"/>
            </a:endParaRPr>
          </a:p>
        </p:txBody>
      </p:sp>
      <p:sp>
        <p:nvSpPr>
          <p:cNvPr id="181" name="Google Shape;181;g13a48d0eafa_1_20"/>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182" name="Google Shape;182;g13a48d0eafa_1_20"/>
          <p:cNvGrpSpPr/>
          <p:nvPr/>
        </p:nvGrpSpPr>
        <p:grpSpPr>
          <a:xfrm>
            <a:off x="7503019" y="95797"/>
            <a:ext cx="1516771" cy="323122"/>
            <a:chOff x="400885" y="325214"/>
            <a:chExt cx="2298835" cy="489727"/>
          </a:xfrm>
        </p:grpSpPr>
        <p:pic>
          <p:nvPicPr>
            <p:cNvPr id="183" name="Google Shape;183;g13a48d0eafa_1_20"/>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184" name="Google Shape;184;g13a48d0eafa_1_20"/>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185" name="Google Shape;185;g13a48d0eafa_1_20"/>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186" name="Google Shape;186;g13a48d0eafa_1_20"/>
            <p:cNvPicPr preferRelativeResize="0"/>
            <p:nvPr/>
          </p:nvPicPr>
          <p:blipFill rotWithShape="1">
            <a:blip r:embed="rId4">
              <a:alphaModFix/>
            </a:blip>
            <a:srcRect b="0" l="9895" r="8731" t="0"/>
            <a:stretch/>
          </p:blipFill>
          <p:spPr>
            <a:xfrm>
              <a:off x="400885" y="325214"/>
              <a:ext cx="1033078" cy="489727"/>
            </a:xfrm>
            <a:prstGeom prst="rect">
              <a:avLst/>
            </a:prstGeom>
            <a:noFill/>
            <a:ln>
              <a:noFill/>
            </a:ln>
          </p:spPr>
        </p:pic>
      </p:grpSp>
      <p:sp>
        <p:nvSpPr>
          <p:cNvPr id="187" name="Google Shape;187;g13a48d0eafa_1_20"/>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Exploratory Data Analysis</a:t>
            </a:r>
            <a:endParaRPr sz="2820">
              <a:solidFill>
                <a:srgbClr val="A338EB"/>
              </a:solidFill>
              <a:latin typeface="Maven Pro SemiBold"/>
              <a:ea typeface="Maven Pro SemiBold"/>
              <a:cs typeface="Maven Pro SemiBold"/>
              <a:sym typeface="Maven Pro SemiBold"/>
            </a:endParaRPr>
          </a:p>
        </p:txBody>
      </p:sp>
      <p:sp>
        <p:nvSpPr>
          <p:cNvPr id="188" name="Google Shape;188;g13a48d0eafa_1_20"/>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EDA and Visualization</a:t>
            </a:r>
            <a:endParaRPr b="1" i="0" sz="1000" u="none" cap="none" strike="noStrike">
              <a:solidFill>
                <a:srgbClr val="601F99"/>
              </a:solidFill>
              <a:latin typeface="Inter"/>
              <a:ea typeface="Inter"/>
              <a:cs typeface="Inter"/>
              <a:sym typeface="Inter"/>
            </a:endParaRPr>
          </a:p>
        </p:txBody>
      </p:sp>
      <p:pic>
        <p:nvPicPr>
          <p:cNvPr id="189" name="Google Shape;189;g13a48d0eafa_1_20"/>
          <p:cNvPicPr preferRelativeResize="0"/>
          <p:nvPr/>
        </p:nvPicPr>
        <p:blipFill>
          <a:blip r:embed="rId5">
            <a:alphaModFix/>
          </a:blip>
          <a:stretch>
            <a:fillRect/>
          </a:stretch>
        </p:blipFill>
        <p:spPr>
          <a:xfrm>
            <a:off x="5038575" y="1019175"/>
            <a:ext cx="3638550" cy="3638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